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300" r:id="rId2"/>
    <p:sldId id="305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306" r:id="rId11"/>
    <p:sldId id="307" r:id="rId12"/>
    <p:sldId id="308" r:id="rId13"/>
    <p:sldId id="30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8" autoAdjust="0"/>
    <p:restoredTop sz="94660"/>
  </p:normalViewPr>
  <p:slideViewPr>
    <p:cSldViewPr>
      <p:cViewPr varScale="1">
        <p:scale>
          <a:sx n="100" d="100"/>
          <a:sy n="100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3A2BC-4B8A-44B8-9099-986026152D5A}" type="datetimeFigureOut">
              <a:rPr lang="it-IT" smtClean="0"/>
              <a:pPr/>
              <a:t>16/02/2015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EDEE2-3F77-49C7-9FA1-13B8DDC156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117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DEE2-3F77-49C7-9FA1-13B8DDC1561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012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DEE2-3F77-49C7-9FA1-13B8DDC1561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5490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1C09-BAE2-4A83-A714-D1D542A926CB}" type="datetimeFigureOut">
              <a:rPr lang="it-IT" smtClean="0"/>
              <a:pPr/>
              <a:t>16/02/2015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BA52-027B-437E-BD1E-E7B9134F70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245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1C09-BAE2-4A83-A714-D1D542A926CB}" type="datetimeFigureOut">
              <a:rPr lang="it-IT" smtClean="0"/>
              <a:pPr/>
              <a:t>16/02/2015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BA52-027B-437E-BD1E-E7B9134F70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398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1C09-BAE2-4A83-A714-D1D542A926CB}" type="datetimeFigureOut">
              <a:rPr lang="it-IT" smtClean="0"/>
              <a:pPr/>
              <a:t>16/02/2015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BA52-027B-437E-BD1E-E7B9134F70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84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1C09-BAE2-4A83-A714-D1D542A926CB}" type="datetimeFigureOut">
              <a:rPr lang="it-IT" smtClean="0"/>
              <a:pPr/>
              <a:t>16/02/2015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BA52-027B-437E-BD1E-E7B9134F70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7389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1C09-BAE2-4A83-A714-D1D542A926CB}" type="datetimeFigureOut">
              <a:rPr lang="it-IT" smtClean="0"/>
              <a:pPr/>
              <a:t>16/02/2015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BA52-027B-437E-BD1E-E7B9134F70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3828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1C09-BAE2-4A83-A714-D1D542A926CB}" type="datetimeFigureOut">
              <a:rPr lang="it-IT" smtClean="0"/>
              <a:pPr/>
              <a:t>16/02/2015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BA52-027B-437E-BD1E-E7B9134F70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8927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1C09-BAE2-4A83-A714-D1D542A926CB}" type="datetimeFigureOut">
              <a:rPr lang="it-IT" smtClean="0"/>
              <a:pPr/>
              <a:t>16/02/2015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BA52-027B-437E-BD1E-E7B9134F70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7576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1C09-BAE2-4A83-A714-D1D542A926CB}" type="datetimeFigureOut">
              <a:rPr lang="it-IT" smtClean="0"/>
              <a:pPr/>
              <a:t>16/02/2015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BA52-027B-437E-BD1E-E7B9134F70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1525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1C09-BAE2-4A83-A714-D1D542A926CB}" type="datetimeFigureOut">
              <a:rPr lang="it-IT" smtClean="0"/>
              <a:pPr/>
              <a:t>16/02/2015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BA52-027B-437E-BD1E-E7B9134F70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6005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1C09-BAE2-4A83-A714-D1D542A926CB}" type="datetimeFigureOut">
              <a:rPr lang="it-IT" smtClean="0"/>
              <a:pPr/>
              <a:t>16/02/2015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BA52-027B-437E-BD1E-E7B9134F70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559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1C09-BAE2-4A83-A714-D1D542A926CB}" type="datetimeFigureOut">
              <a:rPr lang="it-IT" smtClean="0"/>
              <a:pPr/>
              <a:t>16/02/2015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BA52-027B-437E-BD1E-E7B9134F70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415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1C09-BAE2-4A83-A714-D1D542A926CB}" type="datetimeFigureOut">
              <a:rPr lang="it-IT" smtClean="0"/>
              <a:pPr/>
              <a:t>16/02/2015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FBA52-027B-437E-BD1E-E7B9134F70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0004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1411624"/>
            <a:ext cx="6973980" cy="932678"/>
          </a:xfrm>
        </p:spPr>
        <p:txBody>
          <a:bodyPr>
            <a:normAutofit/>
          </a:bodyPr>
          <a:lstStyle/>
          <a:p>
            <a:r>
              <a:rPr lang="it-IT" b="1" cap="small" dirty="0" smtClean="0"/>
              <a:t>DIOCESI DI SESSA AURUNCA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57" y="2411026"/>
            <a:ext cx="6391585" cy="2664296"/>
          </a:xfrm>
          <a:prstGeom prst="rect">
            <a:avLst/>
          </a:prstGeom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6400800" cy="1224136"/>
          </a:xfrm>
        </p:spPr>
        <p:txBody>
          <a:bodyPr>
            <a:normAutofit/>
          </a:bodyPr>
          <a:lstStyle/>
          <a:p>
            <a:r>
              <a:rPr lang="it-IT" sz="6600" dirty="0" smtClean="0"/>
              <a:t>AMBITO VITA</a:t>
            </a:r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4143652"/>
              </p:ext>
            </p:extLst>
          </p:nvPr>
        </p:nvGraphicFramePr>
        <p:xfrm>
          <a:off x="3360174" y="206147"/>
          <a:ext cx="2463949" cy="1026162"/>
        </p:xfrm>
        <a:graphic>
          <a:graphicData uri="http://schemas.openxmlformats.org/presentationml/2006/ole">
            <p:oleObj spid="_x0000_s2052" name="PHOTO-PAINT" r:id="rId4" imgW="4047619" imgH="168571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5025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7504" y="692696"/>
            <a:ext cx="87889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GLI SPOSI CHE SPERIMENTANO PROBLEMI NELLE LORO RELAZIONI, DEVONO POTER CONTARE SULL’AIUTO E L’ACCOMPAGNAMENTO DELLA CHIESA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VA ACCOLTA E VALORIZZATA SOPRATTUTTO LA SOFFERENZA DI COLORO CHE HANNO SUBITO INGIUSTAMENTE LA SEPARAZIONE, IL DIVORZIO O L’ABBANDONO, OPPURE SONO STATI COSTRETTI DAI MALTRATTAMENTI DEL CONIUGE A ROMPERE LA CONVIVENZA.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C’È LA NECESSITÀ DI RENDERE PIÙ ACCESSIBILI ED AGILI, POSSIBILMENTE DEL TUTTO GRATUITE, LE PROCEDURE PER IL RICONOSCIMENTO DEI CASI DI NULLITÀ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ANCHE LE SITUAZIONI DEI DIVORZIATI RISPOSATI ESIGONO UN ATTENTO DISCERNIMENTO E UN ACCOMPAGNAMENTO DI GRANDE RISPETTO, EVITANDO OGNI LINGUAGGIO E ATTEGGIAMENTO CHE LI FACCIA SENTIRE DISCRIMINATI E PROMOVENDO LA LORO PARTECIPAZIONE ALLA VITA DELLA COMUNITÀ.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8789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9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28592"/>
          </a:xfrm>
        </p:spPr>
        <p:txBody>
          <a:bodyPr>
            <a:noAutofit/>
          </a:bodyPr>
          <a:lstStyle/>
          <a:p>
            <a:r>
              <a:rPr lang="it-IT" sz="2400" dirty="0" smtClean="0"/>
              <a:t>OCCORRE LA CURA PASTORALE DEGLI UOMINI E DELLE DONNE CON TENDENZE OMOSESSUALI CHE DEVONO ESSERE ACCOLTI CON RISPETTO E DELICATEZZA </a:t>
            </a:r>
          </a:p>
          <a:p>
            <a:r>
              <a:rPr lang="it-IT" sz="2400" dirty="0" smtClean="0"/>
              <a:t>BISOGNA RISPETTARE LA DIGNITÀ DELLA PERSONA NELLA VALUTAZIONE MORALE DEI METODI DI REGOLAZIONE DELLA NATALITÀ</a:t>
            </a:r>
          </a:p>
          <a:p>
            <a:r>
              <a:rPr lang="it-IT" sz="2400" dirty="0" smtClean="0"/>
              <a:t>VALORIZZARE L’ADOZIONE DI BAMBINI, ORFANI E ABBANDONATI, ACCOLTI COME PROPRI FIGLI IN UNA FORMA SPECIFICA DI APOSTOLATO FAMILIARE </a:t>
            </a:r>
          </a:p>
          <a:p>
            <a:r>
              <a:rPr lang="it-IT" sz="2400" dirty="0" smtClean="0"/>
              <a:t>CONSTATARE IL DIFFONDERSI DI UNA MENTALITÀ CHE RIDUCE LA GENERAZIONE DELLA VITA A UNA VARIABILE DELLA PROGETTAZIONE INDIVIDUALE O DI COPPIA</a:t>
            </a:r>
          </a:p>
        </p:txBody>
      </p:sp>
    </p:spTree>
    <p:extLst>
      <p:ext uri="{BB962C8B-B14F-4D97-AF65-F5344CB8AC3E}">
        <p14:creationId xmlns:p14="http://schemas.microsoft.com/office/powerpoint/2010/main" xmlns="" val="38083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191147" y="3573016"/>
            <a:ext cx="697398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191147" y="1297449"/>
            <a:ext cx="6973980" cy="932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04254" y="339649"/>
            <a:ext cx="84162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SOSTENERE I GENITORI NEL LORO IMPEGNO EDUCATIVO, ACCOMPAGNANDO BAMBINI, RAGAZZI E GIOVANI NELLA LORO CRESCITA ATTRAVERSO CAMMINI PERSONALIZZATI CAPACI DI INTRODURRE AL SENSO PIENO DELLA VITA E DI SUSCITARE SCELTE E RESPONSABILITÀ, VISSUTE ALLA LUCE DEL </a:t>
            </a:r>
            <a:r>
              <a:rPr lang="it-IT" dirty="0" smtClean="0"/>
              <a:t>VANGELO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CONSULTORIO </a:t>
            </a:r>
            <a:r>
              <a:rPr lang="it-IT" smtClean="0"/>
              <a:t>DIOCESANO HA  </a:t>
            </a:r>
            <a:r>
              <a:rPr lang="it-IT" dirty="0" smtClean="0"/>
              <a:t>PREVISTO UN ITINERARIO EDUCATIVO, VOLONTARI  E OPERATORI PASTORALI DAL TEMA  </a:t>
            </a:r>
            <a:r>
              <a:rPr lang="it-IT" b="1" dirty="0" smtClean="0"/>
              <a:t>GENITORI E FIGLI CRESCERE </a:t>
            </a:r>
            <a:r>
              <a:rPr lang="it-IT" b="1" smtClean="0"/>
              <a:t>INSIEME IMPARANDO </a:t>
            </a:r>
            <a:r>
              <a:rPr lang="it-IT" b="1" dirty="0" smtClean="0"/>
              <a:t>A CONOSCERSI</a:t>
            </a:r>
            <a:endParaRPr lang="it-IT" b="1" dirty="0"/>
          </a:p>
          <a:p>
            <a:r>
              <a:rPr lang="it-I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67084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QUALI INIZIATIVE POSSONO CONTRIBUIRE AL RISVEGLIO DELLA PRESENZA DI DIO NELLA VITA DELLA FAMIGLIA?</a:t>
            </a:r>
          </a:p>
          <a:p>
            <a:r>
              <a:rPr lang="it-IT" dirty="0" smtClean="0"/>
              <a:t>COME PROMUOVERE LA COSCIENZA DELL’IMPEGNO MISSIONARIO </a:t>
            </a:r>
            <a:r>
              <a:rPr lang="it-IT" dirty="0"/>
              <a:t>DELLA FAMIGLIA</a:t>
            </a:r>
            <a:r>
              <a:rPr lang="it-IT" dirty="0" smtClean="0"/>
              <a:t>?</a:t>
            </a:r>
          </a:p>
          <a:p>
            <a:r>
              <a:rPr lang="it-IT" dirty="0" smtClean="0"/>
              <a:t>COME FAVORIRE UNA RELAZIONE TRA FAMIGLA SOCIETA’ E POLITICA A VANTAGGIO </a:t>
            </a:r>
            <a:r>
              <a:rPr lang="it-IT" dirty="0"/>
              <a:t>DELLA FAMIGLIA</a:t>
            </a:r>
            <a:r>
              <a:rPr lang="it-IT" dirty="0" smtClean="0"/>
              <a:t>?</a:t>
            </a:r>
          </a:p>
          <a:p>
            <a:r>
              <a:rPr lang="it-IT" dirty="0" smtClean="0"/>
              <a:t>LA NOSTRA COMUNITA’ COME PUO’ PRENDERSI CURA DELLE FAMIGLIE FERITE PER FAR SPERIMENTARE LORO LA MISERICORDIA </a:t>
            </a:r>
            <a:r>
              <a:rPr lang="it-IT" dirty="0"/>
              <a:t>DI DIO?</a:t>
            </a:r>
          </a:p>
          <a:p>
            <a:r>
              <a:rPr lang="it-IT" dirty="0" smtClean="0"/>
              <a:t>NELLA CATECHESI E’ SUFFICIENTEMENTE SOTTOLINEATA LA VOCAZIONE DEL CRISTIANO A VIVERE LA MATERNITA’ E PATERNITA</a:t>
            </a:r>
            <a:r>
              <a:rPr lang="it-IT" dirty="0"/>
              <a:t>’ RESPONSABILE</a:t>
            </a:r>
            <a:r>
              <a:rPr lang="it-IT" dirty="0" smtClean="0"/>
              <a:t>?</a:t>
            </a:r>
          </a:p>
          <a:p>
            <a:r>
              <a:rPr lang="it-IT" dirty="0" smtClean="0"/>
              <a:t>COME PROMUOVERE NEI GENITORI E NELLA FAMIGLIA CRISTIANA LA COSCIENZA E IL DOVERE DELLA TRASMISSIONE </a:t>
            </a:r>
            <a:r>
              <a:rPr lang="it-IT" dirty="0"/>
              <a:t>DELLA FEDE?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905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smtClean="0"/>
              <a:t>INTRODUZIONE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43000"/>
            <a:ext cx="8964488" cy="5006937"/>
          </a:xfrm>
        </p:spPr>
        <p:txBody>
          <a:bodyPr>
            <a:noAutofit/>
          </a:bodyPr>
          <a:lstStyle/>
          <a:p>
            <a:pPr algn="just"/>
            <a:r>
              <a:rPr lang="it-IT" sz="1600" dirty="0" smtClean="0"/>
              <a:t>AL TERMINE DELLA III ASSEMBLEA GENERALE STRAORDINARIA DEL SINODO DEI VESCOVI SU LE SFIDE PASTORALI SULLA FAMIGLIA NEL CONTESTO DELL’EVANGELIZZAZIONE, CELEBRATA NEL 2014, </a:t>
            </a:r>
            <a:r>
              <a:rPr lang="it-IT" sz="1600" b="1" dirty="0" smtClean="0"/>
              <a:t>PAPA FRANCESCO HA DECISO DI RENDERE PUBBLICA LA RELATIO SYNODI, </a:t>
            </a:r>
            <a:r>
              <a:rPr lang="it-IT" sz="1600" dirty="0" smtClean="0"/>
              <a:t>DOCUMENTO CON IL QUALE SI SONO CONCLUSI I LAVORI SINODALI. ALLO STESSO TEMPO, IL SANTO PADRE </a:t>
            </a:r>
            <a:r>
              <a:rPr lang="it-IT" sz="1600" b="1" dirty="0" smtClean="0"/>
              <a:t>HA INDICATO CHE QUESTO DOCUMENTO COSTITUIRÀ I LINEAMENTA PER LA XIV ASSEMBLEA GENERALE ORDINARIA SUL TEMA LA VOCAZIONE E LA MISSIONE DELLA FAMIGLIA NELLA CHIESA E NEL MONDO CONTEMPORANEO</a:t>
            </a:r>
            <a:r>
              <a:rPr lang="it-IT" sz="1600" dirty="0" smtClean="0"/>
              <a:t>, CHE </a:t>
            </a:r>
            <a:r>
              <a:rPr lang="it-IT" sz="1600" b="1" dirty="0" smtClean="0"/>
              <a:t>AVRÀ LUOGO DAL 4 AL 25 OTTOBRE 2015.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LA RELATIO SYNODI, STRUTTURATA IN TRE PARTI, SI CONCLUDE CON QUESTE PAROLE: “LE </a:t>
            </a:r>
            <a:r>
              <a:rPr lang="it-IT" sz="1600" b="1" dirty="0" smtClean="0"/>
              <a:t>RIFLESSIONI PROPOSTE</a:t>
            </a:r>
            <a:r>
              <a:rPr lang="it-IT" sz="1600" dirty="0" smtClean="0"/>
              <a:t>, FRUTTO DEL LAVORO SINODALE SVOLTOSI IN GRANDE LIBERTÀ E IN UNO STILE DI RECIPROCO ASCOLTO</a:t>
            </a:r>
            <a:r>
              <a:rPr lang="it-IT" sz="1600" b="1" dirty="0" smtClean="0"/>
              <a:t>, INTENDONO PORRE QUESTIONI E INDICARE PROSPETTIVE CHE DOVRANNO ESSERE MATURATE E PRECISATE DALLA RIFLESSIONE DELLE CHIESE LOCALI </a:t>
            </a:r>
            <a:r>
              <a:rPr lang="it-IT" sz="1600" dirty="0" smtClean="0"/>
              <a:t>NELL’ANNO CHE CI SEPARA DALL’ASSEMBLEA GENERALE ORDINARIA DEL SINODO DEI VESCOVI” (RELATIO SYNODI N. 62).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PER CONOSCERE LA RECEZIONE DEL DOCUMENTO </a:t>
            </a:r>
            <a:r>
              <a:rPr lang="it-IT" sz="1600" dirty="0"/>
              <a:t>VIENE AGGIUNTA UNA SERIE DI DOMANDE </a:t>
            </a:r>
            <a:r>
              <a:rPr lang="it-IT" sz="1600" dirty="0" smtClean="0"/>
              <a:t>PER SOLLECITARE L’ APPROFONDIMENTO DEL LAVORO INIZIATO NEL CORSO DELL’ASSEMBLEA STRAORDINARIA.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246493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8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000"/>
                            </p:stCondLst>
                            <p:childTnLst>
                              <p:par>
                                <p:cTn id="34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40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9170" y="2636912"/>
            <a:ext cx="8229600" cy="27943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800" dirty="0" smtClean="0"/>
              <a:t>DALLA LETTURA DEL DOCUMENTO </a:t>
            </a:r>
            <a:br>
              <a:rPr lang="it-IT" sz="2800" dirty="0" smtClean="0"/>
            </a:br>
            <a:r>
              <a:rPr lang="it-IT" sz="2800" dirty="0" smtClean="0"/>
              <a:t>SONO EMERSI </a:t>
            </a:r>
            <a:br>
              <a:rPr lang="it-IT" sz="2800" dirty="0" smtClean="0"/>
            </a:br>
            <a:r>
              <a:rPr lang="it-IT" sz="2800" dirty="0" smtClean="0"/>
              <a:t>MOLTI ASPETTI CHE INTERESSANO </a:t>
            </a:r>
            <a:br>
              <a:rPr lang="it-IT" sz="2800" dirty="0" smtClean="0"/>
            </a:br>
            <a:r>
              <a:rPr lang="it-IT" sz="2800" dirty="0" smtClean="0"/>
              <a:t>IN MODO </a:t>
            </a:r>
            <a:br>
              <a:rPr lang="it-IT" sz="2800" dirty="0" smtClean="0"/>
            </a:br>
            <a:r>
              <a:rPr lang="it-IT" sz="2800" dirty="0" smtClean="0"/>
              <a:t>PARTICOLARE </a:t>
            </a:r>
            <a:br>
              <a:rPr lang="it-IT" sz="2800" dirty="0" smtClean="0"/>
            </a:br>
            <a:r>
              <a:rPr lang="it-IT" sz="2800" dirty="0" smtClean="0"/>
              <a:t>LA NOSTRA CHIESA LOCALE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2287970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600" dirty="0"/>
              <a:t>I </a:t>
            </a:r>
            <a:r>
              <a:rPr lang="it-IT" sz="3600" dirty="0" smtClean="0"/>
              <a:t>PARTE</a:t>
            </a:r>
            <a:endParaRPr lang="it-IT" sz="3600" dirty="0"/>
          </a:p>
        </p:txBody>
      </p:sp>
      <p:sp>
        <p:nvSpPr>
          <p:cNvPr id="6" name="Rettangolo 5"/>
          <p:cNvSpPr/>
          <p:nvPr/>
        </p:nvSpPr>
        <p:spPr>
          <a:xfrm>
            <a:off x="107504" y="1850004"/>
            <a:ext cx="8932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L’ASCOLTO: IL CONTESTO E LE SFIDE SULLA </a:t>
            </a:r>
            <a:r>
              <a:rPr lang="it-IT" sz="3200" dirty="0" smtClean="0"/>
              <a:t>FAMIGLIA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416839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8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96855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it-IT" sz="8000" dirty="0" smtClean="0"/>
              <a:t>L’ </a:t>
            </a:r>
            <a:r>
              <a:rPr lang="it-IT" sz="8000" u="sng" dirty="0" smtClean="0"/>
              <a:t>INDIVIDUALISMO ESASPERATO </a:t>
            </a:r>
            <a:r>
              <a:rPr lang="it-IT" sz="8000" dirty="0" smtClean="0"/>
              <a:t>CHE SNATURA I LEGAMI FAMILIARI </a:t>
            </a:r>
            <a:endParaRPr lang="it-IT" sz="8000" dirty="0"/>
          </a:p>
          <a:p>
            <a:pPr>
              <a:defRPr/>
            </a:pPr>
            <a:r>
              <a:rPr lang="it-IT" sz="8000" dirty="0" smtClean="0"/>
              <a:t>LA </a:t>
            </a:r>
            <a:r>
              <a:rPr lang="it-IT" sz="8000" u="sng" dirty="0" smtClean="0"/>
              <a:t>CRISI DELLA FEDE</a:t>
            </a:r>
          </a:p>
          <a:p>
            <a:pPr>
              <a:defRPr/>
            </a:pPr>
            <a:r>
              <a:rPr lang="it-IT" sz="8000" dirty="0" smtClean="0"/>
              <a:t>LA</a:t>
            </a:r>
            <a:r>
              <a:rPr lang="it-IT" sz="8000" u="sng" dirty="0" smtClean="0"/>
              <a:t> REALTÀ SOCIO-ECONOMICA </a:t>
            </a:r>
            <a:r>
              <a:rPr lang="it-IT" sz="8000" dirty="0" smtClean="0"/>
              <a:t>CHE SPESSO FINISCE PER SCHIACCIARE LE FAMIGLIE</a:t>
            </a:r>
          </a:p>
          <a:p>
            <a:pPr>
              <a:defRPr/>
            </a:pPr>
            <a:r>
              <a:rPr lang="it-IT" sz="8000" dirty="0" smtClean="0"/>
              <a:t>LE </a:t>
            </a:r>
            <a:r>
              <a:rPr lang="it-IT" sz="8000" u="sng" dirty="0" smtClean="0"/>
              <a:t>DIFFICOLTÀ EDUCATIVE </a:t>
            </a:r>
            <a:r>
              <a:rPr lang="it-IT" sz="8000" dirty="0" smtClean="0"/>
              <a:t> PER LO SMARRIMENTO DEI VALORI FONDANTI</a:t>
            </a:r>
          </a:p>
          <a:p>
            <a:pPr>
              <a:defRPr/>
            </a:pPr>
            <a:r>
              <a:rPr lang="it-IT" sz="8000" dirty="0" smtClean="0"/>
              <a:t>IL </a:t>
            </a:r>
            <a:r>
              <a:rPr lang="it-IT" sz="8000" u="sng" dirty="0" smtClean="0"/>
              <a:t>DISAGIO AFFETTIVO </a:t>
            </a:r>
            <a:r>
              <a:rPr lang="it-IT" sz="8000" dirty="0" smtClean="0"/>
              <a:t>CHE ARRIVA TALVOLTA ALLA VIOLENZA</a:t>
            </a:r>
          </a:p>
          <a:p>
            <a:pPr>
              <a:defRPr/>
            </a:pPr>
            <a:r>
              <a:rPr lang="it-IT" sz="8000" dirty="0" smtClean="0"/>
              <a:t>LA </a:t>
            </a:r>
            <a:r>
              <a:rPr lang="it-IT" sz="8000" u="sng" dirty="0" smtClean="0"/>
              <a:t>PRASSI DELLA CONVIVENZA </a:t>
            </a:r>
            <a:r>
              <a:rPr lang="it-IT" sz="8000" dirty="0" smtClean="0"/>
              <a:t>CHE PRECEDE IL MATRIMONIO O ANCHE DI CONVIVENZE NON ORIENTATE AD ASSUMERE LA FORMA DI UN VINCOLO ISTITUZIONALE</a:t>
            </a:r>
          </a:p>
          <a:p>
            <a:pPr>
              <a:defRPr/>
            </a:pPr>
            <a:r>
              <a:rPr lang="it-IT" sz="8000" dirty="0" smtClean="0"/>
              <a:t>LA </a:t>
            </a:r>
            <a:r>
              <a:rPr lang="it-IT" sz="8000" u="sng" dirty="0" smtClean="0"/>
              <a:t>LEGISLAZIONE CIVILE </a:t>
            </a:r>
            <a:r>
              <a:rPr lang="it-IT" sz="8000" dirty="0" smtClean="0"/>
              <a:t>CHE NON SEMPRE AIUTA IL MATRIMONIO E LA FAMIGLIA</a:t>
            </a:r>
          </a:p>
          <a:p>
            <a:pPr>
              <a:defRPr/>
            </a:pPr>
            <a:r>
              <a:rPr lang="it-IT" sz="8000" dirty="0" smtClean="0"/>
              <a:t>IL </a:t>
            </a:r>
            <a:r>
              <a:rPr lang="it-IT" sz="8000" u="sng" dirty="0" smtClean="0"/>
              <a:t>NUMERO DEI DIVORZI CRESCENTE </a:t>
            </a:r>
            <a:r>
              <a:rPr lang="it-IT" sz="8000" dirty="0" smtClean="0"/>
              <a:t>E NON È RARO IL CASO DI SCELTE DETERMINATE DA FATTORI DI ORDINE ECONOMICO</a:t>
            </a:r>
          </a:p>
          <a:p>
            <a:pPr>
              <a:defRPr/>
            </a:pPr>
            <a:r>
              <a:rPr lang="it-IT" sz="8000" dirty="0"/>
              <a:t>I </a:t>
            </a:r>
            <a:r>
              <a:rPr lang="it-IT" sz="8000" u="sng" dirty="0"/>
              <a:t>FIGLI </a:t>
            </a:r>
            <a:r>
              <a:rPr lang="it-IT" sz="8000" dirty="0"/>
              <a:t>CHE  VIVONO SPESSO IN UN CONTESTO FAMILIARE </a:t>
            </a:r>
            <a:r>
              <a:rPr lang="it-IT" sz="8000" dirty="0" smtClean="0"/>
              <a:t>ALLARGATO O RICOSTITUITO CHE SPESSO SONO VITTIME DELLE LACERAZIONI FAMILIARI</a:t>
            </a:r>
          </a:p>
          <a:p>
            <a:pPr>
              <a:defRPr/>
            </a:pPr>
            <a:r>
              <a:rPr lang="it-IT" sz="8000" dirty="0" smtClean="0"/>
              <a:t>LA PRESENZA DIFFUSA DELLA CRIMINALITÀ ORGANIZZATA E DI ALTRE FORME DI ILLEGALITA’ O POCA ATTENZIONE PER IL BENE COMUNE	</a:t>
            </a:r>
          </a:p>
          <a:p>
            <a:pPr>
              <a:defRPr/>
            </a:pPr>
            <a:endParaRPr lang="it-IT" sz="8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realtà della famiglia </a:t>
            </a:r>
            <a:br>
              <a:rPr lang="it-IT" dirty="0" smtClean="0"/>
            </a:br>
            <a:r>
              <a:rPr lang="it-IT" dirty="0" smtClean="0"/>
              <a:t>in tutta la sua complessità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990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521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3600" b="1" dirty="0" smtClean="0"/>
              <a:t>LA SFIDA DELLA CHIESA</a:t>
            </a:r>
            <a:br>
              <a:rPr lang="it-IT" sz="3600" b="1" dirty="0" smtClean="0"/>
            </a:br>
            <a:r>
              <a:rPr lang="it-IT" sz="3600" b="1" dirty="0" smtClean="0"/>
              <a:t>IN QUESTO CONTESTO 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1176" y="1628800"/>
            <a:ext cx="8640960" cy="4968552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it-IT" sz="3400" dirty="0" smtClean="0"/>
              <a:t>OCCORRE </a:t>
            </a:r>
            <a:r>
              <a:rPr lang="it-IT" sz="3400" b="1" dirty="0" smtClean="0"/>
              <a:t>ACCOGLIERE LE PERSONE CON LA LORO ESISTENZA CONCRETA</a:t>
            </a:r>
            <a:r>
              <a:rPr lang="it-IT" sz="3400" dirty="0" smtClean="0"/>
              <a:t>,  SAPERNE SOSTENERE LA RICERCA DELLA FEDE,       INCORAGGIARE IL DESIDERIO DI DIO E LA VOLONTÀ DI SENTIRSI  PIENAMENTE PARTE DELLA CHIESA ANCHE IN CHI HA SPERIMENTATO IL FALLIMENTO O SI TROVA NELLE SITUAZIONI PIÙ DISPARATE</a:t>
            </a:r>
          </a:p>
          <a:p>
            <a:pPr algn="just">
              <a:defRPr/>
            </a:pPr>
            <a:r>
              <a:rPr lang="it-IT" sz="3600" dirty="0" smtClean="0"/>
              <a:t>IN QUESTA DIREZIONE, LA NOSTRA DIOCESI, HA AVVIATO UN </a:t>
            </a:r>
            <a:r>
              <a:rPr lang="it-IT" sz="3600" b="1" dirty="0" smtClean="0"/>
              <a:t>CAMMINO IN USCITA </a:t>
            </a:r>
            <a:r>
              <a:rPr lang="it-IT" sz="3600" dirty="0" smtClean="0"/>
              <a:t>CHE COINVOLGE E INTERPELLA TUTTE LE COMPONENTI ECCLESIALI E </a:t>
            </a:r>
            <a:r>
              <a:rPr lang="it-IT" sz="3600" dirty="0"/>
              <a:t>SOCIALI </a:t>
            </a:r>
            <a:r>
              <a:rPr lang="it-IT" sz="3600" dirty="0" smtClean="0"/>
              <a:t>PER </a:t>
            </a:r>
            <a:r>
              <a:rPr lang="it-IT" sz="3600" dirty="0"/>
              <a:t>COSTRUIRE </a:t>
            </a:r>
            <a:r>
              <a:rPr lang="it-IT" sz="3600" dirty="0" smtClean="0"/>
              <a:t>UN TESSUTO RISPONDENTE ALLE ESIGENZE E ALLE PECULIARITA’ DELLA FAMIGLIA</a:t>
            </a:r>
          </a:p>
          <a:p>
            <a:pPr algn="just">
              <a:defRPr/>
            </a:pPr>
            <a:r>
              <a:rPr lang="it-IT" sz="3600" dirty="0" smtClean="0"/>
              <a:t>PER QUESTO SONO PREVISTI IN PRIMIS </a:t>
            </a:r>
            <a:r>
              <a:rPr lang="it-IT" sz="3600" b="1" dirty="0" smtClean="0"/>
              <a:t>INCONTRI FORANIALI </a:t>
            </a:r>
            <a:r>
              <a:rPr lang="it-IT" sz="3600" dirty="0" smtClean="0"/>
              <a:t>CON DIBATTITI APERTI PER LA EFFETTIVA CONOSCENZA DELLE REALTA’ LOCALI E INDIVIDUARE NUOVE PROSPETTIVE PASTORALI</a:t>
            </a:r>
            <a:endParaRPr lang="it-IT" sz="3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004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600" b="1" dirty="0" smtClean="0"/>
              <a:t>LO </a:t>
            </a:r>
            <a:r>
              <a:rPr lang="it-IT" sz="3600" b="1" dirty="0"/>
              <a:t>SGUARDO SU CRISTO: </a:t>
            </a: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/>
              <a:t>IL </a:t>
            </a:r>
            <a:r>
              <a:rPr lang="it-IT" sz="3600" b="1" dirty="0"/>
              <a:t>VANGELO DELLA FAMIGLIA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060849"/>
            <a:ext cx="8229600" cy="453650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it-IT" sz="2400" dirty="0" smtClean="0"/>
              <a:t>IL VANGELO SULLA FAMIGLIA È LA BUONA NOVELLA DELL’AMORE DIVINO CHE VA PROCLAMATA A QUANTI VIVONO QUESTA ESPERIENZA COME GESÙ CHE HA GUARDATO ALLE DONNE E AGLI UOMINI CON AMORE E TENEREZZA, ACCOMPAGNANDO I LORO PASSI CON VERITÀ, PAZIENZA E MISERICORDIA</a:t>
            </a:r>
          </a:p>
          <a:p>
            <a:pPr algn="just">
              <a:defRPr/>
            </a:pPr>
            <a:r>
              <a:rPr lang="it-IT" sz="2400" dirty="0" smtClean="0"/>
              <a:t>IL CORPOSO </a:t>
            </a:r>
            <a:r>
              <a:rPr lang="it-IT" sz="2400" b="1" dirty="0" smtClean="0"/>
              <a:t>MAGISTERO DELLA CHIESA </a:t>
            </a:r>
            <a:r>
              <a:rPr lang="it-IT" sz="2400" dirty="0" smtClean="0"/>
              <a:t>SUL MATRIMONIO VA PRESENTATO E OFFERTO IN MODO COMUNICATIVO ED EFFICACE, PERCHÉ RAGGIUNGA I CUORI E LI TRASFORMI SECONDO LA VOLONTÀ DI DIO MANIFESTATA IN CRISTO GESÙ</a:t>
            </a:r>
          </a:p>
          <a:p>
            <a:pPr algn="just">
              <a:defRPr/>
            </a:pP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3563888" y="116632"/>
            <a:ext cx="1857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latin typeface="+mj-lt"/>
                <a:ea typeface="+mj-ea"/>
                <a:cs typeface="+mj-cs"/>
              </a:rPr>
              <a:t>II PARTE</a:t>
            </a:r>
          </a:p>
        </p:txBody>
      </p:sp>
    </p:spTree>
    <p:extLst>
      <p:ext uri="{BB962C8B-B14F-4D97-AF65-F5344CB8AC3E}">
        <p14:creationId xmlns:p14="http://schemas.microsoft.com/office/powerpoint/2010/main" xmlns="" val="40675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2400" dirty="0" smtClean="0"/>
              <a:t>VANNO INCORAGGIATE LE </a:t>
            </a:r>
            <a:r>
              <a:rPr lang="it-IT" sz="2400" dirty="0"/>
              <a:t>FAMIGLIE CHE RESTANO FEDELI AGLI INSEGNAMENTI DEL VANGELO, PER </a:t>
            </a:r>
            <a:r>
              <a:rPr lang="it-IT" sz="2400" dirty="0" smtClean="0"/>
              <a:t>LA TESTIMONIANZA CHE OFFRONO</a:t>
            </a:r>
            <a:endParaRPr lang="it-IT" sz="2400" dirty="0"/>
          </a:p>
          <a:p>
            <a:pPr>
              <a:defRPr/>
            </a:pPr>
            <a:r>
              <a:rPr lang="it-IT" sz="2400" dirty="0" smtClean="0"/>
              <a:t>NELLE NOSTRE REALTA’ LA PARTECIPAZIONE ALLA VITA ECCLESIALE E LA RISCOPERTA O COSTITUZIONE DEI GRUPPI FAMIGLIA PARROCCHALI, SONO MOMENTI DI CRESCITA E FORMAZIONE SPIRITUALE IMPORTANTI PER I NUCLEI FAMILIARI</a:t>
            </a:r>
          </a:p>
          <a:p>
            <a:pPr>
              <a:defRPr/>
            </a:pPr>
            <a:r>
              <a:rPr lang="it-IT" sz="2400" dirty="0" smtClean="0"/>
              <a:t>SIAMO CONSAPEVOLE DELLA FRAGILITÀ  DI CHI FATICA NEL CAMMINO DELLA FEDE</a:t>
            </a:r>
          </a:p>
          <a:p>
            <a:pPr>
              <a:defRPr/>
            </a:pPr>
            <a:r>
              <a:rPr lang="it-IT" sz="2400" dirty="0" smtClean="0"/>
              <a:t>A TUTTI DEVE GIUNGERE LA CONSOLAZIONE E LO STIMOLO DELL’AMORE SALVIFICO DI DIO, CHE OPERA MISTERIOSAMENTE IN OGNI PERSONA, AL DI LÀ DEI SUOI DIFETTI E DELLE SUE CADUTE» (EVANGELII GAUDIUM, 44)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7020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2800" dirty="0" smtClean="0"/>
              <a:t>NELLA NOSTRA DIOCESI SI EVIDENZIA UNA DISCRETA E PERSONALIZZATA ATTENZIONE PASTORALE VERSO LE PERSONE CHE HANNO CONTRATTO MATRIMONIO CIVILE, CHE SONO DIVORZIATI E RISPOSATI, O CHE SEMPLICEMENTE CONVIVONO</a:t>
            </a:r>
          </a:p>
          <a:p>
            <a:pPr>
              <a:defRPr/>
            </a:pPr>
            <a:r>
              <a:rPr lang="it-IT" sz="2800" dirty="0" smtClean="0"/>
              <a:t>MOLTI PARTECIPANO ALLA VITA PASTORALE , SONO SEGUITI INDIVIDUALMENTE DAI PARROCI E INSERITI NEI DIVERSI CAMMINI DI FORMAZIONE</a:t>
            </a:r>
          </a:p>
          <a:p>
            <a:pPr>
              <a:defRPr/>
            </a:pPr>
            <a:r>
              <a:rPr lang="it-IT" sz="2800" dirty="0" smtClean="0"/>
              <a:t>E’ STATO DELINEATO UN PROGRAMMA PASTORALE </a:t>
            </a:r>
            <a:r>
              <a:rPr lang="it-IT" sz="2800" dirty="0"/>
              <a:t>ADEGUATO CON INTERVENTI DI ESPERTI, MOMENTI DI SPIRITUALITA’ E CONDIVISIONE DI </a:t>
            </a:r>
            <a:r>
              <a:rPr lang="it-IT" sz="2800" dirty="0" smtClean="0"/>
              <a:t>ESPERIENZE CHE  SARA’ AVVIATO NEI PROSSIMI MESI</a:t>
            </a:r>
            <a:endParaRPr lang="it-IT" sz="2800" dirty="0"/>
          </a:p>
          <a:p>
            <a:pPr>
              <a:defRPr/>
            </a:pP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3212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904" y="729925"/>
            <a:ext cx="8229600" cy="44244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2800" dirty="0" smtClean="0"/>
              <a:t>IL </a:t>
            </a:r>
            <a:r>
              <a:rPr lang="it-IT" sz="2800" dirty="0"/>
              <a:t>CONFRONTO: PROSPETTIVE PASTORALI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6936" y="1172366"/>
            <a:ext cx="8453536" cy="5355501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it-IT" sz="1800" dirty="0" smtClean="0"/>
              <a:t>IL DIALOGO SINODALE SI È SOFFERMATO SU ALCUNE ISTANZE PASTORALI PIÙ URGENTI DA AFFIDARE ALLA CONCRETIZZAZIONE NELLE SINGOLE CHIESE LOCALI SULLE QUALI POSSIAMO APRIRE IL NOSTRO CONFRONTO</a:t>
            </a:r>
            <a:endParaRPr lang="it-IT" sz="1800" dirty="0"/>
          </a:p>
          <a:p>
            <a:pPr>
              <a:defRPr/>
            </a:pPr>
            <a:r>
              <a:rPr lang="it-IT" sz="1800" dirty="0" smtClean="0"/>
              <a:t>EVANGELIZZARE È RESPONSABILITÀ DI TUTTO IL POPOLO DI DIO</a:t>
            </a:r>
          </a:p>
          <a:p>
            <a:pPr>
              <a:defRPr/>
            </a:pPr>
            <a:r>
              <a:rPr lang="it-IT" sz="1800" dirty="0" smtClean="0"/>
              <a:t>LE FAMIGLIE CATTOLICHE IN FORZA DELLA GRAZIA DEL SACRAMENTO NUZIALE SONO CHIAMATE AD ESSERE ESSE STESSE SOGGETTI ATTIVI DELLA PASTORALE FAMILIARE</a:t>
            </a:r>
          </a:p>
          <a:p>
            <a:pPr>
              <a:defRPr/>
            </a:pPr>
            <a:r>
              <a:rPr lang="it-IT" sz="1800" dirty="0" smtClean="0"/>
              <a:t>LA PAROLA DI DIO NON SOLO È UNA BUONA NOVELLA PER LA VITA PRIVATA DELLE PERSONE, MA ANCHE UN CRITERIO DI GIUDIZIO E UNA LUCE PER IL DISCERNIMENTO DELLE DIVERSE SFIDE CON CUI SI CONFRONTANO I CONIUGI E LE FAMIGLIE</a:t>
            </a:r>
          </a:p>
          <a:p>
            <a:pPr>
              <a:defRPr/>
            </a:pPr>
            <a:r>
              <a:rPr lang="it-IT" sz="1800" dirty="0" smtClean="0"/>
              <a:t>VA SVILUPPATO UN DIALOGO E UNA COOPERAZIONE CON LE STRUTTURE SOCIALI, E VANNO INCORAGGIATI E SOSTENUTI I LAICI CHE SI IMPEGNANO, COME CRISTIANI, IN AMBITO CULTURALE E SOCIO-POLITICO. </a:t>
            </a:r>
          </a:p>
          <a:p>
            <a:pPr>
              <a:defRPr/>
            </a:pPr>
            <a:r>
              <a:rPr lang="it-IT" sz="1800" dirty="0" smtClean="0"/>
              <a:t>E’ IMPORTANTE GUIDARE I NUBENDI NEL CAMMINO DI PREPARAZIONE AL MATRIMONIO E ACCOMPAGNARE I PRIMI ANNI DELLA VITA MATRIMONIALE SOPRATTUTTO CON LA PRESENZA DI COPPIE DI SPOSI CON ESPERIENZA.</a:t>
            </a:r>
          </a:p>
          <a:p>
            <a:pPr>
              <a:defRPr/>
            </a:pPr>
            <a:r>
              <a:rPr lang="it-IT" sz="1800" dirty="0" smtClean="0"/>
              <a:t>BISOGNA CURARE PASTORALMENTE COLORO CHE VIVONO NEL MATRIMONIO CIVILE O IN CONVIVENZE E LE FAMIGLIE FERITE (SEPARATI, DIVORZIATI NON RISPOSATI, DIVORZIATI RISPOSATI, FAMIGLIE MONOPARENTALI)</a:t>
            </a:r>
          </a:p>
          <a:p>
            <a:pPr>
              <a:defRPr/>
            </a:pPr>
            <a:endParaRPr lang="it-IT" sz="1800" dirty="0"/>
          </a:p>
          <a:p>
            <a:pPr>
              <a:defRPr/>
            </a:pPr>
            <a:endParaRPr lang="it-IT" sz="1800" dirty="0"/>
          </a:p>
        </p:txBody>
      </p:sp>
      <p:sp>
        <p:nvSpPr>
          <p:cNvPr id="4" name="Rettangolo 3"/>
          <p:cNvSpPr/>
          <p:nvPr/>
        </p:nvSpPr>
        <p:spPr>
          <a:xfrm>
            <a:off x="2224336" y="1451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200" dirty="0"/>
              <a:t>III </a:t>
            </a:r>
            <a:r>
              <a:rPr lang="it-IT" sz="3200" dirty="0" smtClean="0"/>
              <a:t>PARTE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38749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48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48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98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98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98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98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48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9902</TotalTime>
  <Words>1263</Words>
  <Application>Microsoft Office PowerPoint</Application>
  <PresentationFormat>Presentazione su schermo (4:3)</PresentationFormat>
  <Paragraphs>66</Paragraphs>
  <Slides>13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PHOTO-PAINT</vt:lpstr>
      <vt:lpstr>DIOCESI DI SESSA AURUNCA</vt:lpstr>
      <vt:lpstr>INTRODUZIONE</vt:lpstr>
      <vt:lpstr>DALLA LETTURA DEL DOCUMENTO  SONO EMERSI  MOLTI ASPETTI CHE INTERESSANO  IN MODO  PARTICOLARE  LA NOSTRA CHIESA LOCALE</vt:lpstr>
      <vt:lpstr>La realtà della famiglia  in tutta la sua complessità</vt:lpstr>
      <vt:lpstr>LA SFIDA DELLA CHIESA IN QUESTO CONTESTO </vt:lpstr>
      <vt:lpstr>LO SGUARDO SU CRISTO:  IL VANGELO DELLA FAMIGLIA</vt:lpstr>
      <vt:lpstr>Diapositiva 7</vt:lpstr>
      <vt:lpstr>Diapositiva 8</vt:lpstr>
      <vt:lpstr>IL CONFRONTO: PROSPETTIVE PASTORALI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FESTA Diocesana delle Famiglie 2014 Sessualità: relazione e dono Diocesi di Adria - Rovigo</dc:title>
  <dc:creator>Dario</dc:creator>
  <cp:lastModifiedBy>econ</cp:lastModifiedBy>
  <cp:revision>98</cp:revision>
  <dcterms:created xsi:type="dcterms:W3CDTF">2014-05-03T09:36:34Z</dcterms:created>
  <dcterms:modified xsi:type="dcterms:W3CDTF">2015-02-16T10:49:16Z</dcterms:modified>
</cp:coreProperties>
</file>