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3" r:id="rId3"/>
    <p:sldId id="256" r:id="rId4"/>
    <p:sldId id="274" r:id="rId5"/>
    <p:sldId id="291" r:id="rId6"/>
    <p:sldId id="265" r:id="rId7"/>
    <p:sldId id="275" r:id="rId8"/>
    <p:sldId id="276" r:id="rId9"/>
    <p:sldId id="277" r:id="rId10"/>
    <p:sldId id="257" r:id="rId11"/>
    <p:sldId id="280" r:id="rId12"/>
    <p:sldId id="266" r:id="rId13"/>
    <p:sldId id="267" r:id="rId14"/>
    <p:sldId id="281" r:id="rId15"/>
    <p:sldId id="282" r:id="rId16"/>
    <p:sldId id="283" r:id="rId17"/>
    <p:sldId id="284" r:id="rId18"/>
    <p:sldId id="289" r:id="rId19"/>
    <p:sldId id="290" r:id="rId20"/>
    <p:sldId id="287" r:id="rId21"/>
    <p:sldId id="286" r:id="rId22"/>
    <p:sldId id="258" r:id="rId23"/>
    <p:sldId id="259" r:id="rId24"/>
    <p:sldId id="260" r:id="rId25"/>
    <p:sldId id="261" r:id="rId26"/>
    <p:sldId id="262" r:id="rId27"/>
    <p:sldId id="263" r:id="rId28"/>
    <p:sldId id="264" r:id="rId29"/>
    <p:sldId id="288" r:id="rId30"/>
    <p:sldId id="270"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398" y="0"/>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63C2E-C7C8-4040-92A7-E747850F4EF5}" type="doc">
      <dgm:prSet loTypeId="urn:microsoft.com/office/officeart/2005/8/layout/orgChart1" loCatId="hierarchy" qsTypeId="urn:microsoft.com/office/officeart/2005/8/quickstyle/simple1" qsCatId="simple" csTypeId="urn:microsoft.com/office/officeart/2005/8/colors/accent1_2" csCatId="accent1" phldr="1"/>
      <dgm:spPr/>
    </dgm:pt>
    <dgm:pt modelId="{373BE3AC-840E-4B37-B602-94EEC18FC90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400" b="1" i="0" u="none" strike="noStrike" cap="none" normalizeH="0" baseline="0" dirty="0" smtClean="0">
              <a:ln>
                <a:noFill/>
              </a:ln>
              <a:solidFill>
                <a:srgbClr val="0000FF"/>
              </a:solidFill>
              <a:effectLst/>
              <a:latin typeface="Arial" charset="0"/>
              <a:cs typeface="Arial" charset="0"/>
            </a:rPr>
            <a:t>Un’etica sociale che è insieme</a:t>
          </a:r>
        </a:p>
      </dgm:t>
    </dgm:pt>
    <dgm:pt modelId="{130D22CC-81F8-47DD-A94C-C2E69033CD3E}" type="parTrans" cxnId="{7A497E02-6255-4423-B353-06BD8D1E78DE}">
      <dgm:prSet/>
      <dgm:spPr/>
      <dgm:t>
        <a:bodyPr/>
        <a:lstStyle/>
        <a:p>
          <a:endParaRPr lang="it-IT" sz="3200"/>
        </a:p>
      </dgm:t>
    </dgm:pt>
    <dgm:pt modelId="{E93DF43E-6639-4D86-A36F-003F882AE87D}" type="sibTrans" cxnId="{7A497E02-6255-4423-B353-06BD8D1E78DE}">
      <dgm:prSet/>
      <dgm:spPr/>
      <dgm:t>
        <a:bodyPr/>
        <a:lstStyle/>
        <a:p>
          <a:endParaRPr lang="it-IT" sz="3200"/>
        </a:p>
      </dgm:t>
    </dgm:pt>
    <dgm:pt modelId="{302BD558-C811-446D-BD41-0B9794873D3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COLLOCAZIONE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Territorio</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latin typeface="Arial" charset="0"/>
              <a:cs typeface="Arial" charset="0"/>
            </a:rPr>
            <a:t>(</a:t>
          </a:r>
          <a:r>
            <a:rPr kumimoji="0" lang="it-IT" altLang="it-IT" sz="1100" b="1" i="1" u="none" strike="noStrike" cap="none" normalizeH="0" baseline="0" dirty="0" err="1" smtClean="0">
              <a:ln>
                <a:noFill/>
              </a:ln>
              <a:solidFill>
                <a:srgbClr val="FFFF00"/>
              </a:solidFill>
              <a:effectLst/>
              <a:latin typeface="Arial" charset="0"/>
              <a:cs typeface="Arial" charset="0"/>
            </a:rPr>
            <a:t>Ethous</a:t>
          </a:r>
          <a:r>
            <a:rPr kumimoji="0" lang="it-IT" altLang="it-IT" sz="1100" b="1" i="0" u="none" strike="noStrike" cap="none" normalizeH="0" baseline="0" dirty="0" smtClean="0">
              <a:ln>
                <a:noFill/>
              </a:ln>
              <a:solidFill>
                <a:srgbClr val="FFFF00"/>
              </a:solidFill>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sym typeface="Symbol" pitchFamily="18" charset="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0" i="0" u="none" strike="noStrike" cap="none" normalizeH="0" baseline="0" dirty="0" smtClean="0">
              <a:ln>
                <a:noFill/>
              </a:ln>
              <a:solidFill>
                <a:schemeClr val="tx1"/>
              </a:solidFill>
              <a:effectLst/>
              <a:latin typeface="Arial" charset="0"/>
              <a:cs typeface="Arial" charset="0"/>
              <a:sym typeface="Symbol" pitchFamily="18" charset="2"/>
            </a:rPr>
            <a:t> </a:t>
          </a:r>
          <a:endParaRPr kumimoji="0" lang="it-IT" altLang="it-IT" sz="1100" b="0" i="0" u="none" strike="noStrike" cap="none" normalizeH="0" baseline="0" dirty="0" smtClean="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0" i="0" u="none" strike="noStrike" cap="none" normalizeH="0" baseline="0" dirty="0" smtClean="0">
            <a:ln>
              <a:noFill/>
            </a:ln>
            <a:solidFill>
              <a:schemeClr val="tx1"/>
            </a:solidFill>
            <a:effectLst/>
            <a:latin typeface="Arial" charset="0"/>
            <a:cs typeface="Arial" charset="0"/>
          </a:endParaRPr>
        </a:p>
      </dgm:t>
    </dgm:pt>
    <dgm:pt modelId="{868E4424-FB42-4019-9BD6-5C3C0BE60EA4}" type="parTrans" cxnId="{87A4B7F1-73E9-48AA-B064-F7FBF7C7B6CD}">
      <dgm:prSet/>
      <dgm:spPr/>
      <dgm:t>
        <a:bodyPr/>
        <a:lstStyle/>
        <a:p>
          <a:endParaRPr lang="it-IT" sz="3200"/>
        </a:p>
      </dgm:t>
    </dgm:pt>
    <dgm:pt modelId="{8002FEBF-1A4A-4631-BA43-5606FC0490C2}" type="sibTrans" cxnId="{87A4B7F1-73E9-48AA-B064-F7FBF7C7B6CD}">
      <dgm:prSet/>
      <dgm:spPr/>
      <dgm:t>
        <a:bodyPr/>
        <a:lstStyle/>
        <a:p>
          <a:endParaRPr lang="it-IT" sz="3200"/>
        </a:p>
      </dgm:t>
    </dgm:pt>
    <dgm:pt modelId="{74774A4F-15D7-4973-A78D-5967DB406EE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contesto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Culturale-assiologico</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FF00"/>
              </a:solidFill>
              <a:effectLst>
                <a:outerShdw blurRad="38100" dist="38100" dir="2700000" algn="tl">
                  <a:srgbClr val="000000"/>
                </a:outerShdw>
              </a:effectLst>
              <a:latin typeface="Arial" charset="0"/>
              <a:cs typeface="Arial" charset="0"/>
            </a:rPr>
            <a:t>Politico-sociale</a:t>
          </a:r>
        </a:p>
      </dgm:t>
    </dgm:pt>
    <dgm:pt modelId="{F3DF14D0-F39D-46EA-B968-F099F8DADA3F}" type="parTrans" cxnId="{F9DD43A6-FA61-430C-B369-3880DCB0134F}">
      <dgm:prSet/>
      <dgm:spPr/>
      <dgm:t>
        <a:bodyPr/>
        <a:lstStyle/>
        <a:p>
          <a:endParaRPr lang="it-IT" sz="3200"/>
        </a:p>
      </dgm:t>
    </dgm:pt>
    <dgm:pt modelId="{7BBEDB1B-513F-4977-9A1A-CFA3CB8D85FD}" type="sibTrans" cxnId="{F9DD43A6-FA61-430C-B369-3880DCB0134F}">
      <dgm:prSet/>
      <dgm:spPr/>
      <dgm:t>
        <a:bodyPr/>
        <a:lstStyle/>
        <a:p>
          <a:endParaRPr lang="it-IT" sz="3200"/>
        </a:p>
      </dgm:t>
    </dgm:pt>
    <dgm:pt modelId="{AAEE0DD6-B45E-4DAC-AF38-BC33F5F3063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rPr>
            <a:t>ambiente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smtClean="0">
            <a:ln>
              <a:noFill/>
            </a:ln>
            <a:solidFill>
              <a:srgbClr val="FF3300"/>
            </a:solidFill>
            <a:effectLst>
              <a:outerShdw blurRad="38100" dist="38100" dir="2700000" algn="tl">
                <a:srgbClr val="000000"/>
              </a:outerShdw>
            </a:effectLst>
            <a:latin typeface="Arial" charset="0"/>
            <a:cs typeface="Arial" charset="0"/>
          </a:endParaRPr>
        </a:p>
      </dgm:t>
    </dgm:pt>
    <dgm:pt modelId="{ABD18CED-6714-4C4E-9FAF-60267703982F}" type="parTrans" cxnId="{881947F0-A747-45F6-96DF-8E409650B50C}">
      <dgm:prSet/>
      <dgm:spPr/>
      <dgm:t>
        <a:bodyPr/>
        <a:lstStyle/>
        <a:p>
          <a:endParaRPr lang="it-IT" sz="3200"/>
        </a:p>
      </dgm:t>
    </dgm:pt>
    <dgm:pt modelId="{55B00A63-18AD-4F61-B7C7-DB8B996FEA60}" type="sibTrans" cxnId="{881947F0-A747-45F6-96DF-8E409650B50C}">
      <dgm:prSet/>
      <dgm:spPr/>
      <dgm:t>
        <a:bodyPr/>
        <a:lstStyle/>
        <a:p>
          <a:endParaRPr lang="it-IT" sz="3200"/>
        </a:p>
      </dgm:t>
    </dgm:pt>
    <dgm:pt modelId="{50C0D3BA-AF80-456F-BB2A-DC4C47B2DDB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NORMA</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Disposizione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sensibilità</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a:t>
          </a:r>
          <a:r>
            <a:rPr kumimoji="0" lang="it-IT" altLang="it-IT" sz="1100" b="1" i="1"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Ethos</a:t>
          </a:r>
          <a:r>
            <a:rPr kumimoji="0" lang="it-IT" altLang="it-IT" sz="1100" b="1" i="0"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1" u="none" strike="noStrike" cap="none" normalizeH="0" baseline="0" dirty="0" smtClean="0">
            <a:ln>
              <a:noFill/>
            </a:ln>
            <a:solidFill>
              <a:srgbClr val="FF0000"/>
            </a:solidFill>
            <a:effectLst>
              <a:outerShdw blurRad="38100" dist="38100" dir="2700000" algn="tl">
                <a:srgbClr val="FFFFFF"/>
              </a:outerShdw>
            </a:effectLst>
            <a:latin typeface="Arial" charset="0"/>
            <a:cs typeface="Arial" charset="0"/>
          </a:endParaRPr>
        </a:p>
      </dgm:t>
    </dgm:pt>
    <dgm:pt modelId="{B0D169E5-010C-4ED6-A635-3A04DFE9ADDE}" type="parTrans" cxnId="{0A10767A-C4DC-4CCF-836A-DBD8614B5376}">
      <dgm:prSet/>
      <dgm:spPr/>
      <dgm:t>
        <a:bodyPr/>
        <a:lstStyle/>
        <a:p>
          <a:endParaRPr lang="it-IT" sz="3200"/>
        </a:p>
      </dgm:t>
    </dgm:pt>
    <dgm:pt modelId="{CA27476E-DBC6-433B-877A-8745786DCA50}" type="sibTrans" cxnId="{0A10767A-C4DC-4CCF-836A-DBD8614B5376}">
      <dgm:prSet/>
      <dgm:spPr/>
      <dgm:t>
        <a:bodyPr/>
        <a:lstStyle/>
        <a:p>
          <a:endParaRPr lang="it-IT" sz="3200"/>
        </a:p>
      </dgm:t>
    </dgm:pt>
    <dgm:pt modelId="{A5FFE543-E0D7-4AD3-B99D-D4216ED8931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0" u="none" strike="noStrike" cap="none" normalizeH="0" baseline="0" smtClean="0">
              <a:ln>
                <a:noFill/>
              </a:ln>
              <a:solidFill>
                <a:srgbClr val="0000FF"/>
              </a:solidFill>
              <a:effectLst/>
              <a:latin typeface="Arial" charset="0"/>
              <a:cs typeface="Arial" charset="0"/>
            </a:rPr>
            <a:t>Valori PERSONALI</a:t>
          </a:r>
          <a:endParaRPr kumimoji="0" lang="it-IT" altLang="it-IT" sz="1100" b="1" i="1" u="none" strike="noStrike" cap="none" normalizeH="0" baseline="0" smtClean="0">
            <a:ln>
              <a:noFill/>
            </a:ln>
            <a:solidFill>
              <a:srgbClr val="0000FF"/>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1" u="none" strike="noStrike" cap="none" normalizeH="0" baseline="0" smtClean="0">
              <a:ln>
                <a:noFill/>
              </a:ln>
              <a:solidFill>
                <a:srgbClr val="0000FF"/>
              </a:solidFill>
              <a:effectLst/>
              <a:latin typeface="Arial" charset="0"/>
              <a:cs typeface="Arial" charset="0"/>
            </a:rPr>
            <a:t>Dignità</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1" u="none" strike="noStrike" cap="none" normalizeH="0" baseline="0" smtClean="0">
              <a:ln>
                <a:noFill/>
              </a:ln>
              <a:solidFill>
                <a:srgbClr val="0000FF"/>
              </a:solidFill>
              <a:effectLst/>
              <a:latin typeface="Arial" charset="0"/>
              <a:cs typeface="Arial" charset="0"/>
            </a:rPr>
            <a:t>Libertà</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100" b="1" i="1" u="none" strike="noStrike" cap="none" normalizeH="0" baseline="0" smtClean="0">
              <a:ln>
                <a:noFill/>
              </a:ln>
              <a:solidFill>
                <a:srgbClr val="0000FF"/>
              </a:solidFill>
              <a:effectLst/>
              <a:latin typeface="Arial" charset="0"/>
              <a:cs typeface="Arial" charset="0"/>
            </a:rPr>
            <a:t>Responsabilità</a:t>
          </a:r>
        </a:p>
      </dgm:t>
    </dgm:pt>
    <dgm:pt modelId="{7EC305E9-7352-406A-B981-CAF70B8D8FB3}" type="parTrans" cxnId="{43EE1B16-DC83-43B8-82BF-1846D27C1FE9}">
      <dgm:prSet/>
      <dgm:spPr/>
      <dgm:t>
        <a:bodyPr/>
        <a:lstStyle/>
        <a:p>
          <a:endParaRPr lang="it-IT" sz="3200"/>
        </a:p>
      </dgm:t>
    </dgm:pt>
    <dgm:pt modelId="{3D88C8BA-D842-4C88-8E96-8E1D9AA19D4F}" type="sibTrans" cxnId="{43EE1B16-DC83-43B8-82BF-1846D27C1FE9}">
      <dgm:prSet/>
      <dgm:spPr/>
      <dgm:t>
        <a:bodyPr/>
        <a:lstStyle/>
        <a:p>
          <a:endParaRPr lang="it-IT" sz="3200"/>
        </a:p>
      </dgm:t>
    </dgm:pt>
    <dgm:pt modelId="{7FB4ABD3-47BB-49BF-8372-C7A3E1869E2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1" u="none" strike="noStrike" cap="none" normalizeH="0" baseline="0" dirty="0" smtClean="0">
              <a:ln>
                <a:noFill/>
              </a:ln>
              <a:solidFill>
                <a:srgbClr val="FFFF00"/>
              </a:solidFill>
              <a:effectLst/>
              <a:latin typeface="Arial" charset="0"/>
              <a:cs typeface="Arial" charset="0"/>
            </a:rPr>
            <a:t>Valori SOCIALI</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1" u="none" strike="noStrike" cap="none" normalizeH="0" baseline="0" dirty="0" smtClean="0">
              <a:ln>
                <a:noFill/>
              </a:ln>
              <a:solidFill>
                <a:srgbClr val="FFFF00"/>
              </a:solidFill>
              <a:effectLst/>
              <a:latin typeface="Arial" charset="0"/>
              <a:cs typeface="Arial" charset="0"/>
            </a:rPr>
            <a:t>Responsabilità </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1" u="none" strike="noStrike" cap="none" normalizeH="0" baseline="0" dirty="0" smtClean="0">
              <a:ln>
                <a:noFill/>
              </a:ln>
              <a:solidFill>
                <a:srgbClr val="FFFF00"/>
              </a:solidFill>
              <a:effectLst/>
              <a:latin typeface="Arial" charset="0"/>
              <a:cs typeface="Arial" charset="0"/>
            </a:rPr>
            <a:t>sociale</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1" u="none" strike="noStrike" cap="none" normalizeH="0" baseline="0" dirty="0" smtClean="0">
              <a:ln>
                <a:noFill/>
              </a:ln>
              <a:solidFill>
                <a:srgbClr val="FFFF00"/>
              </a:solidFill>
              <a:effectLst/>
              <a:latin typeface="Arial" charset="0"/>
              <a:cs typeface="Arial" charset="0"/>
            </a:rPr>
            <a:t>Solidarietà</a:t>
          </a:r>
        </a:p>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1" u="none" strike="noStrike" cap="none" normalizeH="0" baseline="0" dirty="0" smtClean="0">
              <a:ln>
                <a:noFill/>
              </a:ln>
              <a:solidFill>
                <a:srgbClr val="FFFF00"/>
              </a:solidFill>
              <a:effectLst/>
              <a:latin typeface="Arial" charset="0"/>
              <a:cs typeface="Arial" charset="0"/>
            </a:rPr>
            <a:t>Sussidiarietà</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100" b="1" i="0" u="none" strike="noStrike" cap="none" normalizeH="0" baseline="0" dirty="0" smtClean="0">
            <a:ln>
              <a:noFill/>
            </a:ln>
            <a:solidFill>
              <a:srgbClr val="FF3300"/>
            </a:solidFill>
            <a:effectLst/>
            <a:latin typeface="Arial" charset="0"/>
            <a:cs typeface="Arial" charset="0"/>
          </a:endParaRPr>
        </a:p>
      </dgm:t>
    </dgm:pt>
    <dgm:pt modelId="{A7E4A34E-1007-48DE-A6AE-D1089083BD2E}" type="parTrans" cxnId="{28C0C50E-6D64-473B-A614-C71E7A70B2E8}">
      <dgm:prSet/>
      <dgm:spPr/>
      <dgm:t>
        <a:bodyPr/>
        <a:lstStyle/>
        <a:p>
          <a:endParaRPr lang="it-IT" sz="3200"/>
        </a:p>
      </dgm:t>
    </dgm:pt>
    <dgm:pt modelId="{84BC7BBF-30C1-46CE-8896-8EAD39FFE20C}" type="sibTrans" cxnId="{28C0C50E-6D64-473B-A614-C71E7A70B2E8}">
      <dgm:prSet/>
      <dgm:spPr/>
      <dgm:t>
        <a:bodyPr/>
        <a:lstStyle/>
        <a:p>
          <a:endParaRPr lang="it-IT" sz="3200"/>
        </a:p>
      </dgm:t>
    </dgm:pt>
    <dgm:pt modelId="{FDBD6A05-C134-4CA7-8FEB-3C6B14CCE8B5}" type="pres">
      <dgm:prSet presAssocID="{2FB63C2E-C7C8-4040-92A7-E747850F4EF5}" presName="hierChild1" presStyleCnt="0">
        <dgm:presLayoutVars>
          <dgm:orgChart val="1"/>
          <dgm:chPref val="1"/>
          <dgm:dir/>
          <dgm:animOne val="branch"/>
          <dgm:animLvl val="lvl"/>
          <dgm:resizeHandles/>
        </dgm:presLayoutVars>
      </dgm:prSet>
      <dgm:spPr/>
    </dgm:pt>
    <dgm:pt modelId="{D4E33078-55E5-488A-BC24-8A9D30508816}" type="pres">
      <dgm:prSet presAssocID="{373BE3AC-840E-4B37-B602-94EEC18FC907}" presName="hierRoot1" presStyleCnt="0">
        <dgm:presLayoutVars>
          <dgm:hierBranch/>
        </dgm:presLayoutVars>
      </dgm:prSet>
      <dgm:spPr/>
    </dgm:pt>
    <dgm:pt modelId="{2EE02ACC-50B7-4C66-BB82-CC5FBF3C07B6}" type="pres">
      <dgm:prSet presAssocID="{373BE3AC-840E-4B37-B602-94EEC18FC907}" presName="rootComposite1" presStyleCnt="0"/>
      <dgm:spPr/>
    </dgm:pt>
    <dgm:pt modelId="{020AB4F5-058B-4A84-8771-FA9D963831EA}" type="pres">
      <dgm:prSet presAssocID="{373BE3AC-840E-4B37-B602-94EEC18FC907}" presName="rootText1" presStyleLbl="node0" presStyleIdx="0" presStyleCnt="1">
        <dgm:presLayoutVars>
          <dgm:chPref val="3"/>
        </dgm:presLayoutVars>
      </dgm:prSet>
      <dgm:spPr/>
      <dgm:t>
        <a:bodyPr/>
        <a:lstStyle/>
        <a:p>
          <a:endParaRPr lang="it-IT"/>
        </a:p>
      </dgm:t>
    </dgm:pt>
    <dgm:pt modelId="{5F723320-7FEF-437F-9246-B580EE9B00DD}" type="pres">
      <dgm:prSet presAssocID="{373BE3AC-840E-4B37-B602-94EEC18FC907}" presName="rootConnector1" presStyleLbl="node1" presStyleIdx="0" presStyleCnt="0"/>
      <dgm:spPr/>
      <dgm:t>
        <a:bodyPr/>
        <a:lstStyle/>
        <a:p>
          <a:endParaRPr lang="it-IT"/>
        </a:p>
      </dgm:t>
    </dgm:pt>
    <dgm:pt modelId="{12460883-1E2E-4CDD-AFD3-4BF17D0DE585}" type="pres">
      <dgm:prSet presAssocID="{373BE3AC-840E-4B37-B602-94EEC18FC907}" presName="hierChild2" presStyleCnt="0"/>
      <dgm:spPr/>
    </dgm:pt>
    <dgm:pt modelId="{C8BA42FC-E6D4-4A17-AB1F-B28268DB6A27}" type="pres">
      <dgm:prSet presAssocID="{868E4424-FB42-4019-9BD6-5C3C0BE60EA4}" presName="Name35" presStyleLbl="parChTrans1D2" presStyleIdx="0" presStyleCnt="2"/>
      <dgm:spPr/>
      <dgm:t>
        <a:bodyPr/>
        <a:lstStyle/>
        <a:p>
          <a:endParaRPr lang="it-IT"/>
        </a:p>
      </dgm:t>
    </dgm:pt>
    <dgm:pt modelId="{B8F914B1-68A7-4FAA-95CE-DF935F3CBA2C}" type="pres">
      <dgm:prSet presAssocID="{302BD558-C811-446D-BD41-0B9794873D35}" presName="hierRoot2" presStyleCnt="0">
        <dgm:presLayoutVars>
          <dgm:hierBranch/>
        </dgm:presLayoutVars>
      </dgm:prSet>
      <dgm:spPr/>
    </dgm:pt>
    <dgm:pt modelId="{FF943783-E03B-441E-9426-5CD04CCEFDEC}" type="pres">
      <dgm:prSet presAssocID="{302BD558-C811-446D-BD41-0B9794873D35}" presName="rootComposite" presStyleCnt="0"/>
      <dgm:spPr/>
    </dgm:pt>
    <dgm:pt modelId="{4D6ABDF2-06F2-4B9A-BDB0-B4BC5CBEA54B}" type="pres">
      <dgm:prSet presAssocID="{302BD558-C811-446D-BD41-0B9794873D35}" presName="rootText" presStyleLbl="node2" presStyleIdx="0" presStyleCnt="2" custLinFactNeighborX="283" custLinFactNeighborY="-15075">
        <dgm:presLayoutVars>
          <dgm:chPref val="3"/>
        </dgm:presLayoutVars>
      </dgm:prSet>
      <dgm:spPr/>
      <dgm:t>
        <a:bodyPr/>
        <a:lstStyle/>
        <a:p>
          <a:endParaRPr lang="it-IT"/>
        </a:p>
      </dgm:t>
    </dgm:pt>
    <dgm:pt modelId="{93DF9C58-C97D-4E73-BB86-7B029997BD7E}" type="pres">
      <dgm:prSet presAssocID="{302BD558-C811-446D-BD41-0B9794873D35}" presName="rootConnector" presStyleLbl="node2" presStyleIdx="0" presStyleCnt="2"/>
      <dgm:spPr/>
      <dgm:t>
        <a:bodyPr/>
        <a:lstStyle/>
        <a:p>
          <a:endParaRPr lang="it-IT"/>
        </a:p>
      </dgm:t>
    </dgm:pt>
    <dgm:pt modelId="{C822748A-199C-4BF2-9EC5-2CC954B16D64}" type="pres">
      <dgm:prSet presAssocID="{302BD558-C811-446D-BD41-0B9794873D35}" presName="hierChild4" presStyleCnt="0"/>
      <dgm:spPr/>
    </dgm:pt>
    <dgm:pt modelId="{6363F21F-3B9F-4EB5-BD4F-49C936FB2178}" type="pres">
      <dgm:prSet presAssocID="{F3DF14D0-F39D-46EA-B968-F099F8DADA3F}" presName="Name35" presStyleLbl="parChTrans1D3" presStyleIdx="0" presStyleCnt="4"/>
      <dgm:spPr/>
      <dgm:t>
        <a:bodyPr/>
        <a:lstStyle/>
        <a:p>
          <a:endParaRPr lang="it-IT"/>
        </a:p>
      </dgm:t>
    </dgm:pt>
    <dgm:pt modelId="{21003178-AAC8-494C-8FB3-97BDBB946AC4}" type="pres">
      <dgm:prSet presAssocID="{74774A4F-15D7-4973-A78D-5967DB406EE8}" presName="hierRoot2" presStyleCnt="0">
        <dgm:presLayoutVars>
          <dgm:hierBranch val="r"/>
        </dgm:presLayoutVars>
      </dgm:prSet>
      <dgm:spPr/>
    </dgm:pt>
    <dgm:pt modelId="{116BBCD9-96BD-4BEE-BEA5-C8E5DFBDF03A}" type="pres">
      <dgm:prSet presAssocID="{74774A4F-15D7-4973-A78D-5967DB406EE8}" presName="rootComposite" presStyleCnt="0"/>
      <dgm:spPr/>
    </dgm:pt>
    <dgm:pt modelId="{B0C56C3B-8B1C-4130-8F36-AC50D171881E}" type="pres">
      <dgm:prSet presAssocID="{74774A4F-15D7-4973-A78D-5967DB406EE8}" presName="rootText" presStyleLbl="node3" presStyleIdx="0" presStyleCnt="4">
        <dgm:presLayoutVars>
          <dgm:chPref val="3"/>
        </dgm:presLayoutVars>
      </dgm:prSet>
      <dgm:spPr/>
      <dgm:t>
        <a:bodyPr/>
        <a:lstStyle/>
        <a:p>
          <a:endParaRPr lang="it-IT"/>
        </a:p>
      </dgm:t>
    </dgm:pt>
    <dgm:pt modelId="{42142F42-59EF-4D62-B31B-456E081D3972}" type="pres">
      <dgm:prSet presAssocID="{74774A4F-15D7-4973-A78D-5967DB406EE8}" presName="rootConnector" presStyleLbl="node3" presStyleIdx="0" presStyleCnt="4"/>
      <dgm:spPr/>
      <dgm:t>
        <a:bodyPr/>
        <a:lstStyle/>
        <a:p>
          <a:endParaRPr lang="it-IT"/>
        </a:p>
      </dgm:t>
    </dgm:pt>
    <dgm:pt modelId="{1418ADCC-C27C-4FE1-8D25-39F8E78E7309}" type="pres">
      <dgm:prSet presAssocID="{74774A4F-15D7-4973-A78D-5967DB406EE8}" presName="hierChild4" presStyleCnt="0"/>
      <dgm:spPr/>
    </dgm:pt>
    <dgm:pt modelId="{5AFD4432-D087-4119-B72E-A03CBDFCE71A}" type="pres">
      <dgm:prSet presAssocID="{74774A4F-15D7-4973-A78D-5967DB406EE8}" presName="hierChild5" presStyleCnt="0"/>
      <dgm:spPr/>
    </dgm:pt>
    <dgm:pt modelId="{0A111409-93EC-46C0-8B97-7286EBA6DB5B}" type="pres">
      <dgm:prSet presAssocID="{ABD18CED-6714-4C4E-9FAF-60267703982F}" presName="Name35" presStyleLbl="parChTrans1D3" presStyleIdx="1" presStyleCnt="4"/>
      <dgm:spPr/>
      <dgm:t>
        <a:bodyPr/>
        <a:lstStyle/>
        <a:p>
          <a:endParaRPr lang="it-IT"/>
        </a:p>
      </dgm:t>
    </dgm:pt>
    <dgm:pt modelId="{C74888ED-AD08-44E5-9EEB-1A54FB11D900}" type="pres">
      <dgm:prSet presAssocID="{AAEE0DD6-B45E-4DAC-AF38-BC33F5F30639}" presName="hierRoot2" presStyleCnt="0">
        <dgm:presLayoutVars>
          <dgm:hierBranch val="r"/>
        </dgm:presLayoutVars>
      </dgm:prSet>
      <dgm:spPr/>
    </dgm:pt>
    <dgm:pt modelId="{911221A6-69BC-4E78-AEC9-E6E6C5111468}" type="pres">
      <dgm:prSet presAssocID="{AAEE0DD6-B45E-4DAC-AF38-BC33F5F30639}" presName="rootComposite" presStyleCnt="0"/>
      <dgm:spPr/>
    </dgm:pt>
    <dgm:pt modelId="{244F9AC0-C7EF-433D-9836-398EFE4EAC09}" type="pres">
      <dgm:prSet presAssocID="{AAEE0DD6-B45E-4DAC-AF38-BC33F5F30639}" presName="rootText" presStyleLbl="node3" presStyleIdx="1" presStyleCnt="4">
        <dgm:presLayoutVars>
          <dgm:chPref val="3"/>
        </dgm:presLayoutVars>
      </dgm:prSet>
      <dgm:spPr/>
      <dgm:t>
        <a:bodyPr/>
        <a:lstStyle/>
        <a:p>
          <a:endParaRPr lang="it-IT"/>
        </a:p>
      </dgm:t>
    </dgm:pt>
    <dgm:pt modelId="{82582962-F936-417B-894F-97ADE3BE230F}" type="pres">
      <dgm:prSet presAssocID="{AAEE0DD6-B45E-4DAC-AF38-BC33F5F30639}" presName="rootConnector" presStyleLbl="node3" presStyleIdx="1" presStyleCnt="4"/>
      <dgm:spPr/>
      <dgm:t>
        <a:bodyPr/>
        <a:lstStyle/>
        <a:p>
          <a:endParaRPr lang="it-IT"/>
        </a:p>
      </dgm:t>
    </dgm:pt>
    <dgm:pt modelId="{51DF475F-093F-43F5-9751-88F77FE535CC}" type="pres">
      <dgm:prSet presAssocID="{AAEE0DD6-B45E-4DAC-AF38-BC33F5F30639}" presName="hierChild4" presStyleCnt="0"/>
      <dgm:spPr/>
    </dgm:pt>
    <dgm:pt modelId="{00F49FC9-9EAF-4A10-9F42-BC6C2EBD291F}" type="pres">
      <dgm:prSet presAssocID="{AAEE0DD6-B45E-4DAC-AF38-BC33F5F30639}" presName="hierChild5" presStyleCnt="0"/>
      <dgm:spPr/>
    </dgm:pt>
    <dgm:pt modelId="{623E3326-2876-4A10-9DAD-98640F0058D1}" type="pres">
      <dgm:prSet presAssocID="{302BD558-C811-446D-BD41-0B9794873D35}" presName="hierChild5" presStyleCnt="0"/>
      <dgm:spPr/>
    </dgm:pt>
    <dgm:pt modelId="{7DAA3507-9B71-48DC-A9F1-33C90106F516}" type="pres">
      <dgm:prSet presAssocID="{B0D169E5-010C-4ED6-A635-3A04DFE9ADDE}" presName="Name35" presStyleLbl="parChTrans1D2" presStyleIdx="1" presStyleCnt="2"/>
      <dgm:spPr/>
      <dgm:t>
        <a:bodyPr/>
        <a:lstStyle/>
        <a:p>
          <a:endParaRPr lang="it-IT"/>
        </a:p>
      </dgm:t>
    </dgm:pt>
    <dgm:pt modelId="{E230099E-66E3-4B44-BF7D-C7ED0E374DBE}" type="pres">
      <dgm:prSet presAssocID="{50C0D3BA-AF80-456F-BB2A-DC4C47B2DDBF}" presName="hierRoot2" presStyleCnt="0">
        <dgm:presLayoutVars>
          <dgm:hierBranch/>
        </dgm:presLayoutVars>
      </dgm:prSet>
      <dgm:spPr/>
    </dgm:pt>
    <dgm:pt modelId="{29363A92-9B7E-42C7-B96F-F9F2287AF7EF}" type="pres">
      <dgm:prSet presAssocID="{50C0D3BA-AF80-456F-BB2A-DC4C47B2DDBF}" presName="rootComposite" presStyleCnt="0"/>
      <dgm:spPr/>
    </dgm:pt>
    <dgm:pt modelId="{367509D6-69BD-4636-8FA5-B4418DD3D893}" type="pres">
      <dgm:prSet presAssocID="{50C0D3BA-AF80-456F-BB2A-DC4C47B2DDBF}" presName="rootText" presStyleLbl="node2" presStyleIdx="1" presStyleCnt="2">
        <dgm:presLayoutVars>
          <dgm:chPref val="3"/>
        </dgm:presLayoutVars>
      </dgm:prSet>
      <dgm:spPr/>
      <dgm:t>
        <a:bodyPr/>
        <a:lstStyle/>
        <a:p>
          <a:endParaRPr lang="it-IT"/>
        </a:p>
      </dgm:t>
    </dgm:pt>
    <dgm:pt modelId="{2CB8DD19-94D9-4AEB-A665-6D4B9C6B99BC}" type="pres">
      <dgm:prSet presAssocID="{50C0D3BA-AF80-456F-BB2A-DC4C47B2DDBF}" presName="rootConnector" presStyleLbl="node2" presStyleIdx="1" presStyleCnt="2"/>
      <dgm:spPr/>
      <dgm:t>
        <a:bodyPr/>
        <a:lstStyle/>
        <a:p>
          <a:endParaRPr lang="it-IT"/>
        </a:p>
      </dgm:t>
    </dgm:pt>
    <dgm:pt modelId="{9543DADF-9A9A-4363-A0DF-AEE894DE2842}" type="pres">
      <dgm:prSet presAssocID="{50C0D3BA-AF80-456F-BB2A-DC4C47B2DDBF}" presName="hierChild4" presStyleCnt="0"/>
      <dgm:spPr/>
    </dgm:pt>
    <dgm:pt modelId="{A307AC26-CAFB-4EF9-8F02-84C07734A99E}" type="pres">
      <dgm:prSet presAssocID="{7EC305E9-7352-406A-B981-CAF70B8D8FB3}" presName="Name35" presStyleLbl="parChTrans1D3" presStyleIdx="2" presStyleCnt="4"/>
      <dgm:spPr/>
      <dgm:t>
        <a:bodyPr/>
        <a:lstStyle/>
        <a:p>
          <a:endParaRPr lang="it-IT"/>
        </a:p>
      </dgm:t>
    </dgm:pt>
    <dgm:pt modelId="{016BFBE2-A39F-47AE-87A7-AC7AD9E66A0F}" type="pres">
      <dgm:prSet presAssocID="{A5FFE543-E0D7-4AD3-B99D-D4216ED8931C}" presName="hierRoot2" presStyleCnt="0">
        <dgm:presLayoutVars>
          <dgm:hierBranch val="r"/>
        </dgm:presLayoutVars>
      </dgm:prSet>
      <dgm:spPr/>
    </dgm:pt>
    <dgm:pt modelId="{0DDAE1C5-0980-4DF8-9CA2-FF376162B7CA}" type="pres">
      <dgm:prSet presAssocID="{A5FFE543-E0D7-4AD3-B99D-D4216ED8931C}" presName="rootComposite" presStyleCnt="0"/>
      <dgm:spPr/>
    </dgm:pt>
    <dgm:pt modelId="{B30C2206-FE45-4417-83A8-55D1C1E0BBC0}" type="pres">
      <dgm:prSet presAssocID="{A5FFE543-E0D7-4AD3-B99D-D4216ED8931C}" presName="rootText" presStyleLbl="node3" presStyleIdx="2" presStyleCnt="4">
        <dgm:presLayoutVars>
          <dgm:chPref val="3"/>
        </dgm:presLayoutVars>
      </dgm:prSet>
      <dgm:spPr/>
      <dgm:t>
        <a:bodyPr/>
        <a:lstStyle/>
        <a:p>
          <a:endParaRPr lang="it-IT"/>
        </a:p>
      </dgm:t>
    </dgm:pt>
    <dgm:pt modelId="{0D4F1891-652A-4C0A-A0EE-58DCF76F011E}" type="pres">
      <dgm:prSet presAssocID="{A5FFE543-E0D7-4AD3-B99D-D4216ED8931C}" presName="rootConnector" presStyleLbl="node3" presStyleIdx="2" presStyleCnt="4"/>
      <dgm:spPr/>
      <dgm:t>
        <a:bodyPr/>
        <a:lstStyle/>
        <a:p>
          <a:endParaRPr lang="it-IT"/>
        </a:p>
      </dgm:t>
    </dgm:pt>
    <dgm:pt modelId="{F8709CC5-A091-4122-AC50-58BF61A861C7}" type="pres">
      <dgm:prSet presAssocID="{A5FFE543-E0D7-4AD3-B99D-D4216ED8931C}" presName="hierChild4" presStyleCnt="0"/>
      <dgm:spPr/>
    </dgm:pt>
    <dgm:pt modelId="{BA048B0D-1BDE-49E3-B881-F502D2BDB9C8}" type="pres">
      <dgm:prSet presAssocID="{A5FFE543-E0D7-4AD3-B99D-D4216ED8931C}" presName="hierChild5" presStyleCnt="0"/>
      <dgm:spPr/>
    </dgm:pt>
    <dgm:pt modelId="{560F0519-B265-45FF-A6CF-0B8490F7CAA8}" type="pres">
      <dgm:prSet presAssocID="{A7E4A34E-1007-48DE-A6AE-D1089083BD2E}" presName="Name35" presStyleLbl="parChTrans1D3" presStyleIdx="3" presStyleCnt="4"/>
      <dgm:spPr/>
      <dgm:t>
        <a:bodyPr/>
        <a:lstStyle/>
        <a:p>
          <a:endParaRPr lang="it-IT"/>
        </a:p>
      </dgm:t>
    </dgm:pt>
    <dgm:pt modelId="{45CA3D52-2CEA-4586-A109-7F2F40B536D0}" type="pres">
      <dgm:prSet presAssocID="{7FB4ABD3-47BB-49BF-8372-C7A3E1869E2A}" presName="hierRoot2" presStyleCnt="0">
        <dgm:presLayoutVars>
          <dgm:hierBranch val="r"/>
        </dgm:presLayoutVars>
      </dgm:prSet>
      <dgm:spPr/>
    </dgm:pt>
    <dgm:pt modelId="{4BCA7388-199B-44C6-8DB1-3AA3449F2556}" type="pres">
      <dgm:prSet presAssocID="{7FB4ABD3-47BB-49BF-8372-C7A3E1869E2A}" presName="rootComposite" presStyleCnt="0"/>
      <dgm:spPr/>
    </dgm:pt>
    <dgm:pt modelId="{95E48BCA-D3EE-4E04-9085-32F6A5C9E3F9}" type="pres">
      <dgm:prSet presAssocID="{7FB4ABD3-47BB-49BF-8372-C7A3E1869E2A}" presName="rootText" presStyleLbl="node3" presStyleIdx="3" presStyleCnt="4" custScaleY="140183">
        <dgm:presLayoutVars>
          <dgm:chPref val="3"/>
        </dgm:presLayoutVars>
      </dgm:prSet>
      <dgm:spPr/>
      <dgm:t>
        <a:bodyPr/>
        <a:lstStyle/>
        <a:p>
          <a:endParaRPr lang="it-IT"/>
        </a:p>
      </dgm:t>
    </dgm:pt>
    <dgm:pt modelId="{CF77E355-8D9B-46B0-A4F2-1B8BF107F662}" type="pres">
      <dgm:prSet presAssocID="{7FB4ABD3-47BB-49BF-8372-C7A3E1869E2A}" presName="rootConnector" presStyleLbl="node3" presStyleIdx="3" presStyleCnt="4"/>
      <dgm:spPr/>
      <dgm:t>
        <a:bodyPr/>
        <a:lstStyle/>
        <a:p>
          <a:endParaRPr lang="it-IT"/>
        </a:p>
      </dgm:t>
    </dgm:pt>
    <dgm:pt modelId="{B9748539-9B4A-4A4A-9EF6-33A0D10340E0}" type="pres">
      <dgm:prSet presAssocID="{7FB4ABD3-47BB-49BF-8372-C7A3E1869E2A}" presName="hierChild4" presStyleCnt="0"/>
      <dgm:spPr/>
    </dgm:pt>
    <dgm:pt modelId="{42492013-D612-48FF-BF72-1D6DEF89DA41}" type="pres">
      <dgm:prSet presAssocID="{7FB4ABD3-47BB-49BF-8372-C7A3E1869E2A}" presName="hierChild5" presStyleCnt="0"/>
      <dgm:spPr/>
    </dgm:pt>
    <dgm:pt modelId="{8E3DDD9E-D2CF-49D4-9D6E-72519D97EC80}" type="pres">
      <dgm:prSet presAssocID="{50C0D3BA-AF80-456F-BB2A-DC4C47B2DDBF}" presName="hierChild5" presStyleCnt="0"/>
      <dgm:spPr/>
    </dgm:pt>
    <dgm:pt modelId="{9B6E8640-748F-4C95-AF5E-87EAB6D1B75A}" type="pres">
      <dgm:prSet presAssocID="{373BE3AC-840E-4B37-B602-94EEC18FC907}" presName="hierChild3" presStyleCnt="0"/>
      <dgm:spPr/>
    </dgm:pt>
  </dgm:ptLst>
  <dgm:cxnLst>
    <dgm:cxn modelId="{AB0A4B05-C916-47F0-8A8F-CCFC576F31B8}" type="presOf" srcId="{7EC305E9-7352-406A-B981-CAF70B8D8FB3}" destId="{A307AC26-CAFB-4EF9-8F02-84C07734A99E}" srcOrd="0" destOrd="0" presId="urn:microsoft.com/office/officeart/2005/8/layout/orgChart1"/>
    <dgm:cxn modelId="{F9DD43A6-FA61-430C-B369-3880DCB0134F}" srcId="{302BD558-C811-446D-BD41-0B9794873D35}" destId="{74774A4F-15D7-4973-A78D-5967DB406EE8}" srcOrd="0" destOrd="0" parTransId="{F3DF14D0-F39D-46EA-B968-F099F8DADA3F}" sibTransId="{7BBEDB1B-513F-4977-9A1A-CFA3CB8D85FD}"/>
    <dgm:cxn modelId="{0E908DB0-EEEE-45CB-B899-A1A61535659D}" type="presOf" srcId="{302BD558-C811-446D-BD41-0B9794873D35}" destId="{4D6ABDF2-06F2-4B9A-BDB0-B4BC5CBEA54B}" srcOrd="0" destOrd="0" presId="urn:microsoft.com/office/officeart/2005/8/layout/orgChart1"/>
    <dgm:cxn modelId="{7DE0E16D-1625-4974-87F4-133EB9A963A6}" type="presOf" srcId="{B0D169E5-010C-4ED6-A635-3A04DFE9ADDE}" destId="{7DAA3507-9B71-48DC-A9F1-33C90106F516}" srcOrd="0" destOrd="0" presId="urn:microsoft.com/office/officeart/2005/8/layout/orgChart1"/>
    <dgm:cxn modelId="{28C0C50E-6D64-473B-A614-C71E7A70B2E8}" srcId="{50C0D3BA-AF80-456F-BB2A-DC4C47B2DDBF}" destId="{7FB4ABD3-47BB-49BF-8372-C7A3E1869E2A}" srcOrd="1" destOrd="0" parTransId="{A7E4A34E-1007-48DE-A6AE-D1089083BD2E}" sibTransId="{84BC7BBF-30C1-46CE-8896-8EAD39FFE20C}"/>
    <dgm:cxn modelId="{09A50205-BF65-4190-8644-AB8D70C9855E}" type="presOf" srcId="{7FB4ABD3-47BB-49BF-8372-C7A3E1869E2A}" destId="{95E48BCA-D3EE-4E04-9085-32F6A5C9E3F9}" srcOrd="0" destOrd="0" presId="urn:microsoft.com/office/officeart/2005/8/layout/orgChart1"/>
    <dgm:cxn modelId="{BD8B2F27-D136-402C-9F16-648BD4E333F3}" type="presOf" srcId="{74774A4F-15D7-4973-A78D-5967DB406EE8}" destId="{42142F42-59EF-4D62-B31B-456E081D3972}" srcOrd="1" destOrd="0" presId="urn:microsoft.com/office/officeart/2005/8/layout/orgChart1"/>
    <dgm:cxn modelId="{0A10767A-C4DC-4CCF-836A-DBD8614B5376}" srcId="{373BE3AC-840E-4B37-B602-94EEC18FC907}" destId="{50C0D3BA-AF80-456F-BB2A-DC4C47B2DDBF}" srcOrd="1" destOrd="0" parTransId="{B0D169E5-010C-4ED6-A635-3A04DFE9ADDE}" sibTransId="{CA27476E-DBC6-433B-877A-8745786DCA50}"/>
    <dgm:cxn modelId="{80D817C0-781F-4B10-BE06-86417C9DC4D5}" type="presOf" srcId="{2FB63C2E-C7C8-4040-92A7-E747850F4EF5}" destId="{FDBD6A05-C134-4CA7-8FEB-3C6B14CCE8B5}" srcOrd="0" destOrd="0" presId="urn:microsoft.com/office/officeart/2005/8/layout/orgChart1"/>
    <dgm:cxn modelId="{7A497E02-6255-4423-B353-06BD8D1E78DE}" srcId="{2FB63C2E-C7C8-4040-92A7-E747850F4EF5}" destId="{373BE3AC-840E-4B37-B602-94EEC18FC907}" srcOrd="0" destOrd="0" parTransId="{130D22CC-81F8-47DD-A94C-C2E69033CD3E}" sibTransId="{E93DF43E-6639-4D86-A36F-003F882AE87D}"/>
    <dgm:cxn modelId="{7368ED90-38D9-4B94-8C66-7E6CE8213BCC}" type="presOf" srcId="{A7E4A34E-1007-48DE-A6AE-D1089083BD2E}" destId="{560F0519-B265-45FF-A6CF-0B8490F7CAA8}" srcOrd="0" destOrd="0" presId="urn:microsoft.com/office/officeart/2005/8/layout/orgChart1"/>
    <dgm:cxn modelId="{0C7B490D-64DE-4FFF-9925-3198C6490357}" type="presOf" srcId="{AAEE0DD6-B45E-4DAC-AF38-BC33F5F30639}" destId="{82582962-F936-417B-894F-97ADE3BE230F}" srcOrd="1" destOrd="0" presId="urn:microsoft.com/office/officeart/2005/8/layout/orgChart1"/>
    <dgm:cxn modelId="{7376C4C0-0C78-4361-809E-2ABAAA903C45}" type="presOf" srcId="{373BE3AC-840E-4B37-B602-94EEC18FC907}" destId="{020AB4F5-058B-4A84-8771-FA9D963831EA}" srcOrd="0" destOrd="0" presId="urn:microsoft.com/office/officeart/2005/8/layout/orgChart1"/>
    <dgm:cxn modelId="{B37BC706-E0D0-4EBB-867E-7D9EE06BC8C7}" type="presOf" srcId="{50C0D3BA-AF80-456F-BB2A-DC4C47B2DDBF}" destId="{367509D6-69BD-4636-8FA5-B4418DD3D893}" srcOrd="0" destOrd="0" presId="urn:microsoft.com/office/officeart/2005/8/layout/orgChart1"/>
    <dgm:cxn modelId="{46400F7D-792B-4805-B611-FA6DECD09AF8}" type="presOf" srcId="{302BD558-C811-446D-BD41-0B9794873D35}" destId="{93DF9C58-C97D-4E73-BB86-7B029997BD7E}" srcOrd="1" destOrd="0" presId="urn:microsoft.com/office/officeart/2005/8/layout/orgChart1"/>
    <dgm:cxn modelId="{87A4B7F1-73E9-48AA-B064-F7FBF7C7B6CD}" srcId="{373BE3AC-840E-4B37-B602-94EEC18FC907}" destId="{302BD558-C811-446D-BD41-0B9794873D35}" srcOrd="0" destOrd="0" parTransId="{868E4424-FB42-4019-9BD6-5C3C0BE60EA4}" sibTransId="{8002FEBF-1A4A-4631-BA43-5606FC0490C2}"/>
    <dgm:cxn modelId="{AD34C32A-09F7-4E27-9F42-F6067148E1FF}" type="presOf" srcId="{74774A4F-15D7-4973-A78D-5967DB406EE8}" destId="{B0C56C3B-8B1C-4130-8F36-AC50D171881E}" srcOrd="0" destOrd="0" presId="urn:microsoft.com/office/officeart/2005/8/layout/orgChart1"/>
    <dgm:cxn modelId="{E9DE9842-0164-4582-A198-E9FC31644F9B}" type="presOf" srcId="{868E4424-FB42-4019-9BD6-5C3C0BE60EA4}" destId="{C8BA42FC-E6D4-4A17-AB1F-B28268DB6A27}" srcOrd="0" destOrd="0" presId="urn:microsoft.com/office/officeart/2005/8/layout/orgChart1"/>
    <dgm:cxn modelId="{881947F0-A747-45F6-96DF-8E409650B50C}" srcId="{302BD558-C811-446D-BD41-0B9794873D35}" destId="{AAEE0DD6-B45E-4DAC-AF38-BC33F5F30639}" srcOrd="1" destOrd="0" parTransId="{ABD18CED-6714-4C4E-9FAF-60267703982F}" sibTransId="{55B00A63-18AD-4F61-B7C7-DB8B996FEA60}"/>
    <dgm:cxn modelId="{43EE1B16-DC83-43B8-82BF-1846D27C1FE9}" srcId="{50C0D3BA-AF80-456F-BB2A-DC4C47B2DDBF}" destId="{A5FFE543-E0D7-4AD3-B99D-D4216ED8931C}" srcOrd="0" destOrd="0" parTransId="{7EC305E9-7352-406A-B981-CAF70B8D8FB3}" sibTransId="{3D88C8BA-D842-4C88-8E96-8E1D9AA19D4F}"/>
    <dgm:cxn modelId="{ABF197CE-4EA6-4D89-A040-9D3E35E21C1C}" type="presOf" srcId="{AAEE0DD6-B45E-4DAC-AF38-BC33F5F30639}" destId="{244F9AC0-C7EF-433D-9836-398EFE4EAC09}" srcOrd="0" destOrd="0" presId="urn:microsoft.com/office/officeart/2005/8/layout/orgChart1"/>
    <dgm:cxn modelId="{63FFA827-C3A5-412E-98AB-E758151BD977}" type="presOf" srcId="{7FB4ABD3-47BB-49BF-8372-C7A3E1869E2A}" destId="{CF77E355-8D9B-46B0-A4F2-1B8BF107F662}" srcOrd="1" destOrd="0" presId="urn:microsoft.com/office/officeart/2005/8/layout/orgChart1"/>
    <dgm:cxn modelId="{4BA66F61-8E6B-4E93-AB44-2C82FB9F5A78}" type="presOf" srcId="{373BE3AC-840E-4B37-B602-94EEC18FC907}" destId="{5F723320-7FEF-437F-9246-B580EE9B00DD}" srcOrd="1" destOrd="0" presId="urn:microsoft.com/office/officeart/2005/8/layout/orgChart1"/>
    <dgm:cxn modelId="{6B17E7D9-6D15-4D85-A525-4A1A2F28E875}" type="presOf" srcId="{50C0D3BA-AF80-456F-BB2A-DC4C47B2DDBF}" destId="{2CB8DD19-94D9-4AEB-A665-6D4B9C6B99BC}" srcOrd="1" destOrd="0" presId="urn:microsoft.com/office/officeart/2005/8/layout/orgChart1"/>
    <dgm:cxn modelId="{6E6E30C9-C371-4682-A0BF-F1B352F06F84}" type="presOf" srcId="{F3DF14D0-F39D-46EA-B968-F099F8DADA3F}" destId="{6363F21F-3B9F-4EB5-BD4F-49C936FB2178}" srcOrd="0" destOrd="0" presId="urn:microsoft.com/office/officeart/2005/8/layout/orgChart1"/>
    <dgm:cxn modelId="{32B5F441-7CAE-492E-9C28-9279F6778540}" type="presOf" srcId="{ABD18CED-6714-4C4E-9FAF-60267703982F}" destId="{0A111409-93EC-46C0-8B97-7286EBA6DB5B}" srcOrd="0" destOrd="0" presId="urn:microsoft.com/office/officeart/2005/8/layout/orgChart1"/>
    <dgm:cxn modelId="{45D6BDAF-F9D6-4F90-ABDB-1E65221B7761}" type="presOf" srcId="{A5FFE543-E0D7-4AD3-B99D-D4216ED8931C}" destId="{B30C2206-FE45-4417-83A8-55D1C1E0BBC0}" srcOrd="0" destOrd="0" presId="urn:microsoft.com/office/officeart/2005/8/layout/orgChart1"/>
    <dgm:cxn modelId="{4C1E6DC4-5965-4D08-8B2D-10E6953000D5}" type="presOf" srcId="{A5FFE543-E0D7-4AD3-B99D-D4216ED8931C}" destId="{0D4F1891-652A-4C0A-A0EE-58DCF76F011E}" srcOrd="1" destOrd="0" presId="urn:microsoft.com/office/officeart/2005/8/layout/orgChart1"/>
    <dgm:cxn modelId="{1615BA7D-C52D-477F-97AC-A2C0599BB291}" type="presParOf" srcId="{FDBD6A05-C134-4CA7-8FEB-3C6B14CCE8B5}" destId="{D4E33078-55E5-488A-BC24-8A9D30508816}" srcOrd="0" destOrd="0" presId="urn:microsoft.com/office/officeart/2005/8/layout/orgChart1"/>
    <dgm:cxn modelId="{21BC11E0-B25B-4006-AE8E-2096858E8794}" type="presParOf" srcId="{D4E33078-55E5-488A-BC24-8A9D30508816}" destId="{2EE02ACC-50B7-4C66-BB82-CC5FBF3C07B6}" srcOrd="0" destOrd="0" presId="urn:microsoft.com/office/officeart/2005/8/layout/orgChart1"/>
    <dgm:cxn modelId="{81999A4A-91D6-4AEA-957E-6D4950AB53EB}" type="presParOf" srcId="{2EE02ACC-50B7-4C66-BB82-CC5FBF3C07B6}" destId="{020AB4F5-058B-4A84-8771-FA9D963831EA}" srcOrd="0" destOrd="0" presId="urn:microsoft.com/office/officeart/2005/8/layout/orgChart1"/>
    <dgm:cxn modelId="{AFE67E86-7E0A-4FD7-8607-3E8D5EF3EB2C}" type="presParOf" srcId="{2EE02ACC-50B7-4C66-BB82-CC5FBF3C07B6}" destId="{5F723320-7FEF-437F-9246-B580EE9B00DD}" srcOrd="1" destOrd="0" presId="urn:microsoft.com/office/officeart/2005/8/layout/orgChart1"/>
    <dgm:cxn modelId="{96D28FAB-B8EA-42BC-AED6-D369190EF9EA}" type="presParOf" srcId="{D4E33078-55E5-488A-BC24-8A9D30508816}" destId="{12460883-1E2E-4CDD-AFD3-4BF17D0DE585}" srcOrd="1" destOrd="0" presId="urn:microsoft.com/office/officeart/2005/8/layout/orgChart1"/>
    <dgm:cxn modelId="{0C32620B-6AC7-4DA7-A014-C913E0E5506B}" type="presParOf" srcId="{12460883-1E2E-4CDD-AFD3-4BF17D0DE585}" destId="{C8BA42FC-E6D4-4A17-AB1F-B28268DB6A27}" srcOrd="0" destOrd="0" presId="urn:microsoft.com/office/officeart/2005/8/layout/orgChart1"/>
    <dgm:cxn modelId="{3EB180A4-3D78-468C-96A6-F69D3F00DC8F}" type="presParOf" srcId="{12460883-1E2E-4CDD-AFD3-4BF17D0DE585}" destId="{B8F914B1-68A7-4FAA-95CE-DF935F3CBA2C}" srcOrd="1" destOrd="0" presId="urn:microsoft.com/office/officeart/2005/8/layout/orgChart1"/>
    <dgm:cxn modelId="{47E0FC1A-AAC5-48B6-B63B-17926DE9DD36}" type="presParOf" srcId="{B8F914B1-68A7-4FAA-95CE-DF935F3CBA2C}" destId="{FF943783-E03B-441E-9426-5CD04CCEFDEC}" srcOrd="0" destOrd="0" presId="urn:microsoft.com/office/officeart/2005/8/layout/orgChart1"/>
    <dgm:cxn modelId="{C1C8A0F8-A5F0-4832-A743-F6970EF67722}" type="presParOf" srcId="{FF943783-E03B-441E-9426-5CD04CCEFDEC}" destId="{4D6ABDF2-06F2-4B9A-BDB0-B4BC5CBEA54B}" srcOrd="0" destOrd="0" presId="urn:microsoft.com/office/officeart/2005/8/layout/orgChart1"/>
    <dgm:cxn modelId="{0A708373-7B0B-4629-A949-13FAC88C5377}" type="presParOf" srcId="{FF943783-E03B-441E-9426-5CD04CCEFDEC}" destId="{93DF9C58-C97D-4E73-BB86-7B029997BD7E}" srcOrd="1" destOrd="0" presId="urn:microsoft.com/office/officeart/2005/8/layout/orgChart1"/>
    <dgm:cxn modelId="{796B2C1A-D844-4204-8FA6-52C55ADA47CE}" type="presParOf" srcId="{B8F914B1-68A7-4FAA-95CE-DF935F3CBA2C}" destId="{C822748A-199C-4BF2-9EC5-2CC954B16D64}" srcOrd="1" destOrd="0" presId="urn:microsoft.com/office/officeart/2005/8/layout/orgChart1"/>
    <dgm:cxn modelId="{8CFBBBE7-7CDB-4486-92AA-2B68533770EB}" type="presParOf" srcId="{C822748A-199C-4BF2-9EC5-2CC954B16D64}" destId="{6363F21F-3B9F-4EB5-BD4F-49C936FB2178}" srcOrd="0" destOrd="0" presId="urn:microsoft.com/office/officeart/2005/8/layout/orgChart1"/>
    <dgm:cxn modelId="{62B0999D-C287-4D75-A815-9B59EEE84941}" type="presParOf" srcId="{C822748A-199C-4BF2-9EC5-2CC954B16D64}" destId="{21003178-AAC8-494C-8FB3-97BDBB946AC4}" srcOrd="1" destOrd="0" presId="urn:microsoft.com/office/officeart/2005/8/layout/orgChart1"/>
    <dgm:cxn modelId="{92C866F8-221C-4290-8260-E1E7271649C9}" type="presParOf" srcId="{21003178-AAC8-494C-8FB3-97BDBB946AC4}" destId="{116BBCD9-96BD-4BEE-BEA5-C8E5DFBDF03A}" srcOrd="0" destOrd="0" presId="urn:microsoft.com/office/officeart/2005/8/layout/orgChart1"/>
    <dgm:cxn modelId="{33CF4CA0-7BE2-48F8-B473-9708452FF9C9}" type="presParOf" srcId="{116BBCD9-96BD-4BEE-BEA5-C8E5DFBDF03A}" destId="{B0C56C3B-8B1C-4130-8F36-AC50D171881E}" srcOrd="0" destOrd="0" presId="urn:microsoft.com/office/officeart/2005/8/layout/orgChart1"/>
    <dgm:cxn modelId="{94C15806-B646-4FB7-9ACE-22D5771BFD24}" type="presParOf" srcId="{116BBCD9-96BD-4BEE-BEA5-C8E5DFBDF03A}" destId="{42142F42-59EF-4D62-B31B-456E081D3972}" srcOrd="1" destOrd="0" presId="urn:microsoft.com/office/officeart/2005/8/layout/orgChart1"/>
    <dgm:cxn modelId="{1FB0EF27-BFB8-4050-9ED2-078FF100EB76}" type="presParOf" srcId="{21003178-AAC8-494C-8FB3-97BDBB946AC4}" destId="{1418ADCC-C27C-4FE1-8D25-39F8E78E7309}" srcOrd="1" destOrd="0" presId="urn:microsoft.com/office/officeart/2005/8/layout/orgChart1"/>
    <dgm:cxn modelId="{6C4AA879-843F-422F-B686-E9591376AD1A}" type="presParOf" srcId="{21003178-AAC8-494C-8FB3-97BDBB946AC4}" destId="{5AFD4432-D087-4119-B72E-A03CBDFCE71A}" srcOrd="2" destOrd="0" presId="urn:microsoft.com/office/officeart/2005/8/layout/orgChart1"/>
    <dgm:cxn modelId="{A71B6776-8407-422D-912A-0EF568F8F690}" type="presParOf" srcId="{C822748A-199C-4BF2-9EC5-2CC954B16D64}" destId="{0A111409-93EC-46C0-8B97-7286EBA6DB5B}" srcOrd="2" destOrd="0" presId="urn:microsoft.com/office/officeart/2005/8/layout/orgChart1"/>
    <dgm:cxn modelId="{2EA4ED9A-ED87-474B-896E-7A66856C9395}" type="presParOf" srcId="{C822748A-199C-4BF2-9EC5-2CC954B16D64}" destId="{C74888ED-AD08-44E5-9EEB-1A54FB11D900}" srcOrd="3" destOrd="0" presId="urn:microsoft.com/office/officeart/2005/8/layout/orgChart1"/>
    <dgm:cxn modelId="{FC15504A-13DE-4E97-94D7-AF6B1C37B211}" type="presParOf" srcId="{C74888ED-AD08-44E5-9EEB-1A54FB11D900}" destId="{911221A6-69BC-4E78-AEC9-E6E6C5111468}" srcOrd="0" destOrd="0" presId="urn:microsoft.com/office/officeart/2005/8/layout/orgChart1"/>
    <dgm:cxn modelId="{C38E33BA-D5E4-4C0C-B709-CFC7A66E721C}" type="presParOf" srcId="{911221A6-69BC-4E78-AEC9-E6E6C5111468}" destId="{244F9AC0-C7EF-433D-9836-398EFE4EAC09}" srcOrd="0" destOrd="0" presId="urn:microsoft.com/office/officeart/2005/8/layout/orgChart1"/>
    <dgm:cxn modelId="{B72448B9-4432-4A37-838A-3891CA4BE7C8}" type="presParOf" srcId="{911221A6-69BC-4E78-AEC9-E6E6C5111468}" destId="{82582962-F936-417B-894F-97ADE3BE230F}" srcOrd="1" destOrd="0" presId="urn:microsoft.com/office/officeart/2005/8/layout/orgChart1"/>
    <dgm:cxn modelId="{AE835E2D-3897-4470-8448-DD13D20F4F17}" type="presParOf" srcId="{C74888ED-AD08-44E5-9EEB-1A54FB11D900}" destId="{51DF475F-093F-43F5-9751-88F77FE535CC}" srcOrd="1" destOrd="0" presId="urn:microsoft.com/office/officeart/2005/8/layout/orgChart1"/>
    <dgm:cxn modelId="{5220A0DF-65D3-488B-ACD8-D566D0869602}" type="presParOf" srcId="{C74888ED-AD08-44E5-9EEB-1A54FB11D900}" destId="{00F49FC9-9EAF-4A10-9F42-BC6C2EBD291F}" srcOrd="2" destOrd="0" presId="urn:microsoft.com/office/officeart/2005/8/layout/orgChart1"/>
    <dgm:cxn modelId="{66EA8136-8F9C-4F8C-A2A8-5F1E2F50F973}" type="presParOf" srcId="{B8F914B1-68A7-4FAA-95CE-DF935F3CBA2C}" destId="{623E3326-2876-4A10-9DAD-98640F0058D1}" srcOrd="2" destOrd="0" presId="urn:microsoft.com/office/officeart/2005/8/layout/orgChart1"/>
    <dgm:cxn modelId="{6C05A229-BAF4-4AB9-90C8-95E1F2C47459}" type="presParOf" srcId="{12460883-1E2E-4CDD-AFD3-4BF17D0DE585}" destId="{7DAA3507-9B71-48DC-A9F1-33C90106F516}" srcOrd="2" destOrd="0" presId="urn:microsoft.com/office/officeart/2005/8/layout/orgChart1"/>
    <dgm:cxn modelId="{7529F431-9F03-4427-A055-58EC00DD2C36}" type="presParOf" srcId="{12460883-1E2E-4CDD-AFD3-4BF17D0DE585}" destId="{E230099E-66E3-4B44-BF7D-C7ED0E374DBE}" srcOrd="3" destOrd="0" presId="urn:microsoft.com/office/officeart/2005/8/layout/orgChart1"/>
    <dgm:cxn modelId="{E332523C-93F1-4CA5-845C-4FEB0156FC16}" type="presParOf" srcId="{E230099E-66E3-4B44-BF7D-C7ED0E374DBE}" destId="{29363A92-9B7E-42C7-B96F-F9F2287AF7EF}" srcOrd="0" destOrd="0" presId="urn:microsoft.com/office/officeart/2005/8/layout/orgChart1"/>
    <dgm:cxn modelId="{03E40CE3-158D-461C-8A8E-5B738F34A5AD}" type="presParOf" srcId="{29363A92-9B7E-42C7-B96F-F9F2287AF7EF}" destId="{367509D6-69BD-4636-8FA5-B4418DD3D893}" srcOrd="0" destOrd="0" presId="urn:microsoft.com/office/officeart/2005/8/layout/orgChart1"/>
    <dgm:cxn modelId="{F9C971ED-1B9C-4553-8F3D-A6CF6D4F0A76}" type="presParOf" srcId="{29363A92-9B7E-42C7-B96F-F9F2287AF7EF}" destId="{2CB8DD19-94D9-4AEB-A665-6D4B9C6B99BC}" srcOrd="1" destOrd="0" presId="urn:microsoft.com/office/officeart/2005/8/layout/orgChart1"/>
    <dgm:cxn modelId="{909306D8-794B-46BE-8878-B5BD1B86A62C}" type="presParOf" srcId="{E230099E-66E3-4B44-BF7D-C7ED0E374DBE}" destId="{9543DADF-9A9A-4363-A0DF-AEE894DE2842}" srcOrd="1" destOrd="0" presId="urn:microsoft.com/office/officeart/2005/8/layout/orgChart1"/>
    <dgm:cxn modelId="{85C73BCA-EFB4-4C46-B718-4662019A5D55}" type="presParOf" srcId="{9543DADF-9A9A-4363-A0DF-AEE894DE2842}" destId="{A307AC26-CAFB-4EF9-8F02-84C07734A99E}" srcOrd="0" destOrd="0" presId="urn:microsoft.com/office/officeart/2005/8/layout/orgChart1"/>
    <dgm:cxn modelId="{F26F603D-A49E-419A-A134-7A582E172EE9}" type="presParOf" srcId="{9543DADF-9A9A-4363-A0DF-AEE894DE2842}" destId="{016BFBE2-A39F-47AE-87A7-AC7AD9E66A0F}" srcOrd="1" destOrd="0" presId="urn:microsoft.com/office/officeart/2005/8/layout/orgChart1"/>
    <dgm:cxn modelId="{65B3E099-68C6-4913-9602-1837EA64BAE8}" type="presParOf" srcId="{016BFBE2-A39F-47AE-87A7-AC7AD9E66A0F}" destId="{0DDAE1C5-0980-4DF8-9CA2-FF376162B7CA}" srcOrd="0" destOrd="0" presId="urn:microsoft.com/office/officeart/2005/8/layout/orgChart1"/>
    <dgm:cxn modelId="{675A72FC-7E0F-468B-A726-0E47A08F1300}" type="presParOf" srcId="{0DDAE1C5-0980-4DF8-9CA2-FF376162B7CA}" destId="{B30C2206-FE45-4417-83A8-55D1C1E0BBC0}" srcOrd="0" destOrd="0" presId="urn:microsoft.com/office/officeart/2005/8/layout/orgChart1"/>
    <dgm:cxn modelId="{C5D7BD1D-9DB5-43A8-9033-FD47A0FEEAEA}" type="presParOf" srcId="{0DDAE1C5-0980-4DF8-9CA2-FF376162B7CA}" destId="{0D4F1891-652A-4C0A-A0EE-58DCF76F011E}" srcOrd="1" destOrd="0" presId="urn:microsoft.com/office/officeart/2005/8/layout/orgChart1"/>
    <dgm:cxn modelId="{529A6385-4162-4FB3-8390-EBF004D74663}" type="presParOf" srcId="{016BFBE2-A39F-47AE-87A7-AC7AD9E66A0F}" destId="{F8709CC5-A091-4122-AC50-58BF61A861C7}" srcOrd="1" destOrd="0" presId="urn:microsoft.com/office/officeart/2005/8/layout/orgChart1"/>
    <dgm:cxn modelId="{3ACC138F-6630-4AA0-A470-3C43688627F5}" type="presParOf" srcId="{016BFBE2-A39F-47AE-87A7-AC7AD9E66A0F}" destId="{BA048B0D-1BDE-49E3-B881-F502D2BDB9C8}" srcOrd="2" destOrd="0" presId="urn:microsoft.com/office/officeart/2005/8/layout/orgChart1"/>
    <dgm:cxn modelId="{05B19D7C-44BB-44F6-917B-9D7E1A8BCA28}" type="presParOf" srcId="{9543DADF-9A9A-4363-A0DF-AEE894DE2842}" destId="{560F0519-B265-45FF-A6CF-0B8490F7CAA8}" srcOrd="2" destOrd="0" presId="urn:microsoft.com/office/officeart/2005/8/layout/orgChart1"/>
    <dgm:cxn modelId="{455B002F-0EE6-4224-99D3-BEED2B642298}" type="presParOf" srcId="{9543DADF-9A9A-4363-A0DF-AEE894DE2842}" destId="{45CA3D52-2CEA-4586-A109-7F2F40B536D0}" srcOrd="3" destOrd="0" presId="urn:microsoft.com/office/officeart/2005/8/layout/orgChart1"/>
    <dgm:cxn modelId="{9442BAEE-4CDE-4793-AFE1-D26470E1E389}" type="presParOf" srcId="{45CA3D52-2CEA-4586-A109-7F2F40B536D0}" destId="{4BCA7388-199B-44C6-8DB1-3AA3449F2556}" srcOrd="0" destOrd="0" presId="urn:microsoft.com/office/officeart/2005/8/layout/orgChart1"/>
    <dgm:cxn modelId="{A70DBDBE-A3B5-4068-8A20-01D01BBAD6E4}" type="presParOf" srcId="{4BCA7388-199B-44C6-8DB1-3AA3449F2556}" destId="{95E48BCA-D3EE-4E04-9085-32F6A5C9E3F9}" srcOrd="0" destOrd="0" presId="urn:microsoft.com/office/officeart/2005/8/layout/orgChart1"/>
    <dgm:cxn modelId="{540E9478-5AA5-450C-9B7A-16247FFA6AE7}" type="presParOf" srcId="{4BCA7388-199B-44C6-8DB1-3AA3449F2556}" destId="{CF77E355-8D9B-46B0-A4F2-1B8BF107F662}" srcOrd="1" destOrd="0" presId="urn:microsoft.com/office/officeart/2005/8/layout/orgChart1"/>
    <dgm:cxn modelId="{781877B8-DFAC-4568-874A-0CE1AFD60DD8}" type="presParOf" srcId="{45CA3D52-2CEA-4586-A109-7F2F40B536D0}" destId="{B9748539-9B4A-4A4A-9EF6-33A0D10340E0}" srcOrd="1" destOrd="0" presId="urn:microsoft.com/office/officeart/2005/8/layout/orgChart1"/>
    <dgm:cxn modelId="{915CA81A-BA8D-4A3A-B61D-320E95B93935}" type="presParOf" srcId="{45CA3D52-2CEA-4586-A109-7F2F40B536D0}" destId="{42492013-D612-48FF-BF72-1D6DEF89DA41}" srcOrd="2" destOrd="0" presId="urn:microsoft.com/office/officeart/2005/8/layout/orgChart1"/>
    <dgm:cxn modelId="{BC40857A-5DFC-452C-AD04-7B4D4F229A25}" type="presParOf" srcId="{E230099E-66E3-4B44-BF7D-C7ED0E374DBE}" destId="{8E3DDD9E-D2CF-49D4-9D6E-72519D97EC80}" srcOrd="2" destOrd="0" presId="urn:microsoft.com/office/officeart/2005/8/layout/orgChart1"/>
    <dgm:cxn modelId="{99E2B6A4-43E9-4667-9118-C4426FC6BB7B}" type="presParOf" srcId="{D4E33078-55E5-488A-BC24-8A9D30508816}" destId="{9B6E8640-748F-4C95-AF5E-87EAB6D1B75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0DDF909-8CD4-4F9A-A4EE-CF38CD70741E}" type="datetimeFigureOut">
              <a:rPr lang="it-IT" smtClean="0"/>
              <a:t>17/01/2015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2807196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0DDF909-8CD4-4F9A-A4EE-CF38CD70741E}" type="datetimeFigureOut">
              <a:rPr lang="it-IT" smtClean="0"/>
              <a:t>17/01/2015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264498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0DDF909-8CD4-4F9A-A4EE-CF38CD70741E}" type="datetimeFigureOut">
              <a:rPr lang="it-IT" smtClean="0"/>
              <a:t>17/01/2015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3985134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694395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284741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792781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114668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8" name="Segnaposto piè di pagina 7"/>
          <p:cNvSpPr>
            <a:spLocks noGrp="1"/>
          </p:cNvSpPr>
          <p:nvPr>
            <p:ph type="ftr" sz="quarter" idx="11"/>
          </p:nvPr>
        </p:nvSpPr>
        <p:spPr/>
        <p:txBody>
          <a:bodyPr/>
          <a:lstStyle/>
          <a:p>
            <a:endParaRPr lang="it-IT">
              <a:solidFill>
                <a:prstClr val="black">
                  <a:tint val="75000"/>
                </a:prstClr>
              </a:solidFill>
            </a:endParaRPr>
          </a:p>
        </p:txBody>
      </p:sp>
      <p:sp>
        <p:nvSpPr>
          <p:cNvPr id="9" name="Segnaposto numero diapositiva 8"/>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119445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7453109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3" name="Segnaposto piè di pagina 2"/>
          <p:cNvSpPr>
            <a:spLocks noGrp="1"/>
          </p:cNvSpPr>
          <p:nvPr>
            <p:ph type="ftr" sz="quarter" idx="11"/>
          </p:nvPr>
        </p:nvSpPr>
        <p:spPr/>
        <p:txBody>
          <a:bodyPr/>
          <a:lstStyle/>
          <a:p>
            <a:endParaRPr lang="it-IT">
              <a:solidFill>
                <a:prstClr val="black">
                  <a:tint val="75000"/>
                </a:prstClr>
              </a:solidFill>
            </a:endParaRPr>
          </a:p>
        </p:txBody>
      </p:sp>
      <p:sp>
        <p:nvSpPr>
          <p:cNvPr id="4" name="Segnaposto numero diapositiva 3"/>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126357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8919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0DDF909-8CD4-4F9A-A4EE-CF38CD70741E}" type="datetimeFigureOut">
              <a:rPr lang="it-IT" smtClean="0"/>
              <a:t>17/01/2015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32701048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6" name="Segnaposto piè di pagina 5"/>
          <p:cNvSpPr>
            <a:spLocks noGrp="1"/>
          </p:cNvSpPr>
          <p:nvPr>
            <p:ph type="ftr" sz="quarter" idx="11"/>
          </p:nvPr>
        </p:nvSpPr>
        <p:spPr/>
        <p:txBody>
          <a:bodyPr/>
          <a:lstStyle/>
          <a:p>
            <a:endParaRPr lang="it-IT">
              <a:solidFill>
                <a:prstClr val="black">
                  <a:tint val="75000"/>
                </a:prstClr>
              </a:solidFill>
            </a:endParaRPr>
          </a:p>
        </p:txBody>
      </p:sp>
      <p:sp>
        <p:nvSpPr>
          <p:cNvPr id="7" name="Segnaposto numero diapositiva 6"/>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5554017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618890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p>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225158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dgm">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smtClean="0"/>
              <a:t>Fare clic per modificare lo stile del titolo</a:t>
            </a:r>
            <a:endParaRPr lang="it-IT"/>
          </a:p>
        </p:txBody>
      </p:sp>
      <p:sp>
        <p:nvSpPr>
          <p:cNvPr id="3" name="Segnaposto SmartArt 2"/>
          <p:cNvSpPr>
            <a:spLocks noGrp="1"/>
          </p:cNvSpPr>
          <p:nvPr>
            <p:ph type="dgm" idx="1"/>
          </p:nvPr>
        </p:nvSpPr>
        <p:spPr>
          <a:xfrm>
            <a:off x="457200" y="1600200"/>
            <a:ext cx="8229600" cy="4525963"/>
          </a:xfrm>
        </p:spPr>
        <p:txBody>
          <a:bodyPr/>
          <a:lstStyle/>
          <a:p>
            <a:endParaRPr lang="it-IT"/>
          </a:p>
        </p:txBody>
      </p:sp>
      <p:sp>
        <p:nvSpPr>
          <p:cNvPr id="4" name="Segnaposto data 3"/>
          <p:cNvSpPr>
            <a:spLocks noGrp="1"/>
          </p:cNvSpPr>
          <p:nvPr>
            <p:ph type="dt" sz="half" idx="10"/>
          </p:nvPr>
        </p:nvSpPr>
        <p:spPr>
          <a:xfrm>
            <a:off x="457200" y="6245225"/>
            <a:ext cx="2133600" cy="476250"/>
          </a:xfrm>
        </p:spPr>
        <p:txBody>
          <a:bodyPr/>
          <a:lstStyle>
            <a:lvl1pPr>
              <a:defRPr/>
            </a:lvl1pPr>
          </a:lstStyle>
          <a:p>
            <a:endParaRPr lang="it-IT" altLang="it-IT"/>
          </a:p>
        </p:txBody>
      </p:sp>
      <p:sp>
        <p:nvSpPr>
          <p:cNvPr id="5" name="Segnaposto piè di pagina 4"/>
          <p:cNvSpPr>
            <a:spLocks noGrp="1"/>
          </p:cNvSpPr>
          <p:nvPr>
            <p:ph type="ftr" sz="quarter" idx="11"/>
          </p:nvPr>
        </p:nvSpPr>
        <p:spPr>
          <a:xfrm>
            <a:off x="3124200" y="6245225"/>
            <a:ext cx="2895600" cy="476250"/>
          </a:xfrm>
        </p:spPr>
        <p:txBody>
          <a:bodyPr/>
          <a:lstStyle>
            <a:lvl1pPr>
              <a:defRPr/>
            </a:lvl1pPr>
          </a:lstStyle>
          <a:p>
            <a:endParaRPr lang="it-IT" altLang="it-IT"/>
          </a:p>
        </p:txBody>
      </p:sp>
      <p:sp>
        <p:nvSpPr>
          <p:cNvPr id="6" name="Segnaposto numero diapositiva 5"/>
          <p:cNvSpPr>
            <a:spLocks noGrp="1"/>
          </p:cNvSpPr>
          <p:nvPr>
            <p:ph type="sldNum" sz="quarter" idx="12"/>
          </p:nvPr>
        </p:nvSpPr>
        <p:spPr>
          <a:xfrm>
            <a:off x="6553200" y="6245225"/>
            <a:ext cx="2133600" cy="476250"/>
          </a:xfrm>
        </p:spPr>
        <p:txBody>
          <a:bodyPr/>
          <a:lstStyle>
            <a:lvl1pPr>
              <a:defRPr/>
            </a:lvl1pPr>
          </a:lstStyle>
          <a:p>
            <a:fld id="{B8AECA7C-AFB7-4AB5-AACA-885398BB2E94}" type="slidenum">
              <a:rPr lang="it-IT" altLang="it-IT"/>
              <a:pPr/>
              <a:t>‹N›</a:t>
            </a:fld>
            <a:endParaRPr lang="it-IT" altLang="it-IT"/>
          </a:p>
        </p:txBody>
      </p:sp>
    </p:spTree>
    <p:extLst>
      <p:ext uri="{BB962C8B-B14F-4D97-AF65-F5344CB8AC3E}">
        <p14:creationId xmlns:p14="http://schemas.microsoft.com/office/powerpoint/2010/main" val="430363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0DDF909-8CD4-4F9A-A4EE-CF38CD70741E}" type="datetimeFigureOut">
              <a:rPr lang="it-IT" smtClean="0"/>
              <a:t>17/01/2015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1049712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0DDF909-8CD4-4F9A-A4EE-CF38CD70741E}" type="datetimeFigureOut">
              <a:rPr lang="it-IT" smtClean="0"/>
              <a:t>17/01/2015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35591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0DDF909-8CD4-4F9A-A4EE-CF38CD70741E}" type="datetimeFigureOut">
              <a:rPr lang="it-IT" smtClean="0"/>
              <a:t>17/01/2015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750943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0DDF909-8CD4-4F9A-A4EE-CF38CD70741E}" type="datetimeFigureOut">
              <a:rPr lang="it-IT" smtClean="0"/>
              <a:t>17/01/2015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283856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0DDF909-8CD4-4F9A-A4EE-CF38CD70741E}" type="datetimeFigureOut">
              <a:rPr lang="it-IT" smtClean="0"/>
              <a:t>17/01/2015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152732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DDF909-8CD4-4F9A-A4EE-CF38CD70741E}" type="datetimeFigureOut">
              <a:rPr lang="it-IT" smtClean="0"/>
              <a:t>17/01/2015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3762729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0DDF909-8CD4-4F9A-A4EE-CF38CD70741E}" type="datetimeFigureOut">
              <a:rPr lang="it-IT" smtClean="0"/>
              <a:t>17/01/2015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C0C8FA6-B3D0-46B1-9929-1BD2984643A8}" type="slidenum">
              <a:rPr lang="it-IT" smtClean="0"/>
              <a:t>‹N›</a:t>
            </a:fld>
            <a:endParaRPr lang="it-IT"/>
          </a:p>
        </p:txBody>
      </p:sp>
    </p:spTree>
    <p:extLst>
      <p:ext uri="{BB962C8B-B14F-4D97-AF65-F5344CB8AC3E}">
        <p14:creationId xmlns:p14="http://schemas.microsoft.com/office/powerpoint/2010/main" val="3882811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DF909-8CD4-4F9A-A4EE-CF38CD70741E}" type="datetimeFigureOut">
              <a:rPr lang="it-IT" smtClean="0"/>
              <a:t>17/01/2015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C8FA6-B3D0-46B1-9929-1BD2984643A8}" type="slidenum">
              <a:rPr lang="it-IT" smtClean="0"/>
              <a:t>‹N›</a:t>
            </a:fld>
            <a:endParaRPr lang="it-IT"/>
          </a:p>
        </p:txBody>
      </p:sp>
    </p:spTree>
    <p:extLst>
      <p:ext uri="{BB962C8B-B14F-4D97-AF65-F5344CB8AC3E}">
        <p14:creationId xmlns:p14="http://schemas.microsoft.com/office/powerpoint/2010/main" val="3434103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A82D2-EBE2-43D9-8433-3ECEE74F5F2C}" type="datetimeFigureOut">
              <a:rPr lang="it-IT" smtClean="0">
                <a:solidFill>
                  <a:prstClr val="black">
                    <a:tint val="75000"/>
                  </a:prstClr>
                </a:solidFill>
              </a:rPr>
              <a:pPr/>
              <a:t>17/01/2015</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9514D9-2908-4DF6-8CBE-AB5A9FA1D698}"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900356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11088"/>
            <a:ext cx="6833435" cy="6858000"/>
          </a:xfrm>
          <a:prstGeom prst="rect">
            <a:avLst/>
          </a:prstGeom>
        </p:spPr>
      </p:pic>
    </p:spTree>
    <p:extLst>
      <p:ext uri="{BB962C8B-B14F-4D97-AF65-F5344CB8AC3E}">
        <p14:creationId xmlns:p14="http://schemas.microsoft.com/office/powerpoint/2010/main" val="1639987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40444"/>
          </a:xfrm>
        </p:spPr>
        <p:txBody>
          <a:bodyPr>
            <a:normAutofit/>
          </a:bodyPr>
          <a:lstStyle/>
          <a:p>
            <a:r>
              <a:rPr lang="it-IT" dirty="0" smtClean="0">
                <a:solidFill>
                  <a:srgbClr val="FF0000"/>
                </a:solidFill>
              </a:rPr>
              <a:t>Nel degrado, l'essere </a:t>
            </a:r>
            <a:r>
              <a:rPr lang="it-IT" dirty="0">
                <a:solidFill>
                  <a:srgbClr val="FF0000"/>
                </a:solidFill>
              </a:rPr>
              <a:t>umano </a:t>
            </a:r>
            <a:r>
              <a:rPr lang="it-IT" dirty="0" smtClean="0">
                <a:solidFill>
                  <a:srgbClr val="FF0000"/>
                </a:solidFill>
              </a:rPr>
              <a:t>tende a </a:t>
            </a:r>
            <a:r>
              <a:rPr lang="it-IT" dirty="0">
                <a:solidFill>
                  <a:srgbClr val="FF0000"/>
                </a:solidFill>
              </a:rPr>
              <a:t>pensarsi </a:t>
            </a:r>
            <a:r>
              <a:rPr lang="it-IT" dirty="0" smtClean="0">
                <a:solidFill>
                  <a:srgbClr val="FF0000"/>
                </a:solidFill>
              </a:rPr>
              <a:t>come estraneo </a:t>
            </a:r>
            <a:r>
              <a:rPr lang="it-IT" dirty="0">
                <a:solidFill>
                  <a:srgbClr val="FF0000"/>
                </a:solidFill>
              </a:rPr>
              <a:t>al contesto ambientale in cui vive. </a:t>
            </a:r>
            <a:r>
              <a:rPr lang="it-IT" dirty="0" smtClean="0">
                <a:solidFill>
                  <a:srgbClr val="FF0000"/>
                </a:solidFill>
              </a:rPr>
              <a:t/>
            </a:r>
            <a:br>
              <a:rPr lang="it-IT" dirty="0" smtClean="0">
                <a:solidFill>
                  <a:srgbClr val="FF0000"/>
                </a:solidFill>
              </a:rPr>
            </a:br>
            <a:r>
              <a:rPr lang="it-IT" dirty="0" smtClean="0">
                <a:solidFill>
                  <a:srgbClr val="FF0000"/>
                </a:solidFill>
              </a:rPr>
              <a:t/>
            </a:r>
            <a:br>
              <a:rPr lang="it-IT" dirty="0" smtClean="0">
                <a:solidFill>
                  <a:srgbClr val="FF0000"/>
                </a:solidFill>
              </a:rPr>
            </a:br>
            <a:r>
              <a:rPr lang="it-IT" dirty="0">
                <a:solidFill>
                  <a:srgbClr val="0070C0"/>
                </a:solidFill>
              </a:rPr>
              <a:t>Va </a:t>
            </a:r>
            <a:r>
              <a:rPr lang="it-IT" dirty="0" smtClean="0">
                <a:solidFill>
                  <a:srgbClr val="0070C0"/>
                </a:solidFill>
              </a:rPr>
              <a:t>recuperata la </a:t>
            </a:r>
            <a:r>
              <a:rPr lang="it-IT" dirty="0">
                <a:solidFill>
                  <a:srgbClr val="0070C0"/>
                </a:solidFill>
              </a:rPr>
              <a:t>profonda connessione esistente tra </a:t>
            </a:r>
            <a:r>
              <a:rPr lang="it-IT" dirty="0">
                <a:solidFill>
                  <a:srgbClr val="FF0000"/>
                </a:solidFill>
              </a:rPr>
              <a:t>ecologia ambientale </a:t>
            </a:r>
            <a:r>
              <a:rPr lang="it-IT" dirty="0">
                <a:solidFill>
                  <a:srgbClr val="0070C0"/>
                </a:solidFill>
              </a:rPr>
              <a:t>ed « </a:t>
            </a:r>
            <a:r>
              <a:rPr lang="it-IT" i="1" dirty="0">
                <a:solidFill>
                  <a:srgbClr val="0070C0"/>
                </a:solidFill>
              </a:rPr>
              <a:t>ecologia umana</a:t>
            </a:r>
            <a:r>
              <a:rPr lang="it-IT" dirty="0">
                <a:solidFill>
                  <a:srgbClr val="0070C0"/>
                </a:solidFill>
              </a:rPr>
              <a:t> ».</a:t>
            </a:r>
            <a:br>
              <a:rPr lang="it-IT" dirty="0">
                <a:solidFill>
                  <a:srgbClr val="0070C0"/>
                </a:solidFill>
              </a:rPr>
            </a:br>
            <a:endParaRPr lang="it-IT" dirty="0">
              <a:solidFill>
                <a:srgbClr val="0070C0"/>
              </a:solidFill>
            </a:endParaRPr>
          </a:p>
        </p:txBody>
      </p:sp>
    </p:spTree>
    <p:extLst>
      <p:ext uri="{BB962C8B-B14F-4D97-AF65-F5344CB8AC3E}">
        <p14:creationId xmlns:p14="http://schemas.microsoft.com/office/powerpoint/2010/main" val="6771526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274638"/>
            <a:ext cx="8507288" cy="6322714"/>
          </a:xfrm>
        </p:spPr>
        <p:txBody>
          <a:bodyPr>
            <a:normAutofit fontScale="90000"/>
          </a:bodyPr>
          <a:lstStyle/>
          <a:p>
            <a:r>
              <a:rPr lang="it-IT" sz="2700" b="1" dirty="0" smtClean="0">
                <a:solidFill>
                  <a:srgbClr val="FF0000"/>
                </a:solidFill>
              </a:rPr>
              <a:t>Modelli economici «disumani»</a:t>
            </a:r>
            <a:br>
              <a:rPr lang="it-IT" sz="2700" b="1" dirty="0" smtClean="0">
                <a:solidFill>
                  <a:srgbClr val="FF0000"/>
                </a:solidFill>
              </a:rPr>
            </a:br>
            <a:r>
              <a:rPr lang="it-IT" sz="2400" b="1" dirty="0" smtClean="0">
                <a:solidFill>
                  <a:srgbClr val="FF0000"/>
                </a:solidFill>
              </a:rPr>
              <a:t>L’economia </a:t>
            </a:r>
            <a:r>
              <a:rPr lang="it-IT" sz="2400" b="1" dirty="0">
                <a:solidFill>
                  <a:srgbClr val="FF0000"/>
                </a:solidFill>
              </a:rPr>
              <a:t>umana nella sua fase più recente, attraverso lo sviluppo tecnologico si è staccata sempre più dall’economia della natura, rompendo il patto cooperativo che la contraddistingue. L’uomo, venendo meno al mandato </a:t>
            </a:r>
            <a:r>
              <a:rPr lang="it-IT" sz="2400" b="1" dirty="0" smtClean="0">
                <a:solidFill>
                  <a:srgbClr val="FF0000"/>
                </a:solidFill>
              </a:rPr>
              <a:t>di </a:t>
            </a:r>
            <a:r>
              <a:rPr lang="it-IT" sz="2400" b="1" dirty="0">
                <a:solidFill>
                  <a:srgbClr val="FF0000"/>
                </a:solidFill>
              </a:rPr>
              <a:t>essere custode del creato, ne è diventato predatore e tiranno</a:t>
            </a:r>
            <a:r>
              <a:rPr lang="it-IT" sz="2400" b="1" dirty="0" smtClean="0">
                <a:solidFill>
                  <a:srgbClr val="FF0000"/>
                </a:solidFill>
              </a:rPr>
              <a:t>.</a:t>
            </a:r>
            <a:br>
              <a:rPr lang="it-IT" sz="2400" b="1" dirty="0" smtClean="0">
                <a:solidFill>
                  <a:srgbClr val="FF0000"/>
                </a:solidFill>
              </a:rPr>
            </a:br>
            <a:r>
              <a:rPr lang="it-IT" sz="2400" b="1" dirty="0" smtClean="0">
                <a:solidFill>
                  <a:srgbClr val="00B0F0"/>
                </a:solidFill>
              </a:rPr>
              <a:t> </a:t>
            </a:r>
            <a:r>
              <a:rPr lang="it-IT" sz="2400" b="1" dirty="0">
                <a:solidFill>
                  <a:srgbClr val="00B0F0"/>
                </a:solidFill>
              </a:rPr>
              <a:t>Il sistema economico che si regge su una continua ed indistinta crescita dei consumi ha portato con sé una ossessiva ricerca di accaparrare subito tutte le risorse disponibili per trasformarle in ricchezze finanziarie. </a:t>
            </a:r>
            <a:r>
              <a:rPr lang="it-IT" sz="2400" b="1" dirty="0" smtClean="0">
                <a:solidFill>
                  <a:srgbClr val="00B0F0"/>
                </a:solidFill>
              </a:rPr>
              <a:t/>
            </a:r>
            <a:br>
              <a:rPr lang="it-IT" sz="2400" b="1" dirty="0" smtClean="0">
                <a:solidFill>
                  <a:srgbClr val="00B0F0"/>
                </a:solidFill>
              </a:rPr>
            </a:br>
            <a:r>
              <a:rPr lang="it-IT" sz="2400" b="1" dirty="0" smtClean="0">
                <a:solidFill>
                  <a:srgbClr val="00B050"/>
                </a:solidFill>
              </a:rPr>
              <a:t>Le </a:t>
            </a:r>
            <a:r>
              <a:rPr lang="it-IT" sz="2400" b="1" dirty="0">
                <a:solidFill>
                  <a:srgbClr val="00B050"/>
                </a:solidFill>
              </a:rPr>
              <a:t>enormi quantità di risorse che l’uomo preleva dai cicli naturali non tornano ad essi, come avviene nell’economia della natura, ma vengono trasformate in rifiuti, in inquinamento. </a:t>
            </a:r>
            <a:r>
              <a:rPr lang="it-IT" sz="2400" b="1" dirty="0" smtClean="0">
                <a:solidFill>
                  <a:srgbClr val="00B050"/>
                </a:solidFill>
              </a:rPr>
              <a:t/>
            </a:r>
            <a:br>
              <a:rPr lang="it-IT" sz="2400" b="1" dirty="0" smtClean="0">
                <a:solidFill>
                  <a:srgbClr val="00B050"/>
                </a:solidFill>
              </a:rPr>
            </a:br>
            <a:r>
              <a:rPr lang="it-IT" sz="2400" b="1" dirty="0" smtClean="0">
                <a:solidFill>
                  <a:srgbClr val="FF0000"/>
                </a:solidFill>
              </a:rPr>
              <a:t>Lo </a:t>
            </a:r>
            <a:r>
              <a:rPr lang="it-IT" sz="2400" b="1" dirty="0">
                <a:solidFill>
                  <a:srgbClr val="FF0000"/>
                </a:solidFill>
              </a:rPr>
              <a:t>sfruttare al massimo le opportunità offerte dalla natura ha portato l’uomo a non riconoscerne i valori e i limiti ed a rompere pericolosamente cicli fondamentali su cui si fonda la vita: il ciclo dell’acqua, del carbonio, dell’azoto, ecc. </a:t>
            </a:r>
            <a:br>
              <a:rPr lang="it-IT" sz="2400" b="1" dirty="0">
                <a:solidFill>
                  <a:srgbClr val="FF0000"/>
                </a:solidFill>
              </a:rPr>
            </a:br>
            <a:endParaRPr lang="it-IT" sz="2400" b="1" dirty="0">
              <a:solidFill>
                <a:srgbClr val="FF0000"/>
              </a:solidFill>
            </a:endParaRPr>
          </a:p>
        </p:txBody>
      </p:sp>
    </p:spTree>
    <p:extLst>
      <p:ext uri="{BB962C8B-B14F-4D97-AF65-F5344CB8AC3E}">
        <p14:creationId xmlns:p14="http://schemas.microsoft.com/office/powerpoint/2010/main" val="148154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698"/>
          </a:xfrm>
        </p:spPr>
        <p:txBody>
          <a:bodyPr>
            <a:normAutofit/>
          </a:bodyPr>
          <a:lstStyle/>
          <a:p>
            <a:r>
              <a:rPr lang="it-IT" sz="2000" b="1" dirty="0" smtClean="0">
                <a:solidFill>
                  <a:srgbClr val="FF0000"/>
                </a:solidFill>
              </a:rPr>
              <a:t/>
            </a:r>
            <a:br>
              <a:rPr lang="it-IT" sz="2000" b="1" dirty="0" smtClean="0">
                <a:solidFill>
                  <a:srgbClr val="FF0000"/>
                </a:solidFill>
              </a:rPr>
            </a:br>
            <a:r>
              <a:rPr lang="it-IT" sz="2000" b="1" dirty="0" smtClean="0">
                <a:solidFill>
                  <a:srgbClr val="FF0000"/>
                </a:solidFill>
              </a:rPr>
              <a:t>L’imperativo </a:t>
            </a:r>
            <a:r>
              <a:rPr lang="it-IT" sz="2000" b="1" dirty="0">
                <a:solidFill>
                  <a:srgbClr val="FF0000"/>
                </a:solidFill>
              </a:rPr>
              <a:t>della crescita ad ogni costo, che giustifica l’ideologia della distruzione e dello spreco della natura, della salute e della vita, è una economia di morte per l’arricchimento di pochi, che non sente alcuna responsabilità verso il prossimo e verso il resto del creato, che non crede che le cose debbano e possano cambiare, e prepara un futuro sempre più difficile per le prossime generazioni</a:t>
            </a:r>
            <a:r>
              <a:rPr lang="it-IT" sz="2000" b="1" dirty="0" smtClean="0">
                <a:solidFill>
                  <a:srgbClr val="FF0000"/>
                </a:solidFill>
              </a:rPr>
              <a:t>.</a:t>
            </a:r>
            <a:br>
              <a:rPr lang="it-IT" sz="2000" b="1" dirty="0" smtClean="0">
                <a:solidFill>
                  <a:srgbClr val="FF0000"/>
                </a:solidFill>
              </a:rPr>
            </a:br>
            <a:r>
              <a:rPr lang="it-IT" sz="2000" b="1" dirty="0"/>
              <a:t/>
            </a:r>
            <a:br>
              <a:rPr lang="it-IT" sz="2000" b="1" dirty="0"/>
            </a:br>
            <a:r>
              <a:rPr lang="it-IT" sz="2000" b="1" dirty="0">
                <a:solidFill>
                  <a:srgbClr val="0070C0"/>
                </a:solidFill>
              </a:rPr>
              <a:t>E’ necessario responsabilizzare imprenditori, politici e amministratori pubblici al rispetto dell’ambiente e della legalità e sensibilizzare i cittadini all’adozione di stili di vita più sobri ed orientati ad un benessere reale, liberando la nostra mente dall’avidità, dall’egoismo e dalla schiavitù di desideri coatti orientati dal sistema economico ad un consumo acritico. La crescita indifferenziata ed illimitata dei consumi è una assurdità che distrugge risorse essenziali alla vita e svuota l’uomo della sua umanità, della sua libertà di pensiero, plasmando e standardizzando i gusti e i desideri, attraverso il grande inganno di nascondere la faccia sporca del sistema: i rifiuti e l’inquinamento</a:t>
            </a:r>
            <a:r>
              <a:rPr lang="it-IT" sz="2000" b="1" dirty="0"/>
              <a:t>.</a:t>
            </a:r>
            <a:br>
              <a:rPr lang="it-IT" sz="2000" b="1" dirty="0"/>
            </a:br>
            <a:endParaRPr lang="it-IT" sz="2000" b="1" dirty="0"/>
          </a:p>
        </p:txBody>
      </p:sp>
    </p:spTree>
    <p:extLst>
      <p:ext uri="{BB962C8B-B14F-4D97-AF65-F5344CB8AC3E}">
        <p14:creationId xmlns:p14="http://schemas.microsoft.com/office/powerpoint/2010/main" val="3513363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940444"/>
          </a:xfrm>
        </p:spPr>
        <p:txBody>
          <a:bodyPr>
            <a:normAutofit fontScale="90000"/>
          </a:bodyPr>
          <a:lstStyle/>
          <a:p>
            <a:r>
              <a:rPr lang="it-IT" i="1" dirty="0" smtClean="0">
                <a:solidFill>
                  <a:srgbClr val="FF0000"/>
                </a:solidFill>
              </a:rPr>
              <a:t>La </a:t>
            </a:r>
            <a:r>
              <a:rPr lang="it-IT" i="1" dirty="0">
                <a:solidFill>
                  <a:srgbClr val="FF0000"/>
                </a:solidFill>
              </a:rPr>
              <a:t>tutela dell'ambiente costituisce una sfida per l'umanità intera: si tratta del dovere, comune e universale, di </a:t>
            </a:r>
            <a:r>
              <a:rPr lang="it-IT" i="1" dirty="0">
                <a:solidFill>
                  <a:srgbClr val="7030A0"/>
                </a:solidFill>
              </a:rPr>
              <a:t>rispettare un bene collettivo</a:t>
            </a:r>
            <a:r>
              <a:rPr lang="it-IT" dirty="0" smtClean="0">
                <a:solidFill>
                  <a:srgbClr val="FF0000"/>
                </a:solidFill>
              </a:rPr>
              <a:t>,</a:t>
            </a:r>
            <a:r>
              <a:rPr lang="it-IT" baseline="30000" dirty="0" smtClean="0">
                <a:solidFill>
                  <a:srgbClr val="FF0000"/>
                </a:solidFill>
              </a:rPr>
              <a:t> </a:t>
            </a:r>
            <a:r>
              <a:rPr lang="it-IT" dirty="0" smtClean="0">
                <a:solidFill>
                  <a:srgbClr val="FF0000"/>
                </a:solidFill>
              </a:rPr>
              <a:t>destinato </a:t>
            </a:r>
            <a:r>
              <a:rPr lang="it-IT" dirty="0">
                <a:solidFill>
                  <a:srgbClr val="FF0000"/>
                </a:solidFill>
              </a:rPr>
              <a:t>a tutti, </a:t>
            </a:r>
            <a:r>
              <a:rPr lang="it-IT" dirty="0">
                <a:solidFill>
                  <a:srgbClr val="7030A0"/>
                </a:solidFill>
              </a:rPr>
              <a:t>impedendo</a:t>
            </a:r>
            <a:r>
              <a:rPr lang="it-IT" dirty="0">
                <a:solidFill>
                  <a:srgbClr val="FF0000"/>
                </a:solidFill>
              </a:rPr>
              <a:t> che si possa fare </a:t>
            </a:r>
            <a:r>
              <a:rPr lang="it-IT" dirty="0" smtClean="0">
                <a:solidFill>
                  <a:srgbClr val="FF0000"/>
                </a:solidFill>
              </a:rPr>
              <a:t/>
            </a:r>
            <a:br>
              <a:rPr lang="it-IT" dirty="0" smtClean="0">
                <a:solidFill>
                  <a:srgbClr val="FF0000"/>
                </a:solidFill>
              </a:rPr>
            </a:br>
            <a:r>
              <a:rPr lang="it-IT" dirty="0" smtClean="0">
                <a:solidFill>
                  <a:srgbClr val="FF0000"/>
                </a:solidFill>
              </a:rPr>
              <a:t>« </a:t>
            </a:r>
            <a:r>
              <a:rPr lang="it-IT" dirty="0">
                <a:solidFill>
                  <a:srgbClr val="FF0000"/>
                </a:solidFill>
              </a:rPr>
              <a:t>impunemente uso delle diverse categorie di esseri, viventi o inanimati – animali, piante, elementi naturali – come si vuole, a seconda delle proprie esigenze ».</a:t>
            </a:r>
          </a:p>
        </p:txBody>
      </p:sp>
    </p:spTree>
    <p:extLst>
      <p:ext uri="{BB962C8B-B14F-4D97-AF65-F5344CB8AC3E}">
        <p14:creationId xmlns:p14="http://schemas.microsoft.com/office/powerpoint/2010/main" val="2665625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97568"/>
          </a:xfrm>
        </p:spPr>
        <p:txBody>
          <a:bodyPr>
            <a:normAutofit fontScale="90000"/>
          </a:bodyPr>
          <a:lstStyle/>
          <a:p>
            <a:r>
              <a:rPr lang="it-IT" sz="3200" b="1" dirty="0" smtClean="0"/>
              <a:t>  </a:t>
            </a:r>
            <a:r>
              <a:rPr lang="it-IT" sz="3200" i="1" dirty="0">
                <a:solidFill>
                  <a:srgbClr val="FF0000"/>
                </a:solidFill>
              </a:rPr>
              <a:t>La </a:t>
            </a:r>
            <a:r>
              <a:rPr lang="it-IT" sz="3200" b="1" i="1" dirty="0">
                <a:solidFill>
                  <a:srgbClr val="7030A0"/>
                </a:solidFill>
              </a:rPr>
              <a:t>responsabilità</a:t>
            </a:r>
            <a:r>
              <a:rPr lang="it-IT" sz="3200" i="1" dirty="0">
                <a:solidFill>
                  <a:srgbClr val="FF0000"/>
                </a:solidFill>
              </a:rPr>
              <a:t> verso l'ambiente, patrimonio comune del genere umano, si estende non solo alle esigenze del presente, ma anche a quelle del </a:t>
            </a:r>
            <a:r>
              <a:rPr lang="it-IT" sz="3200" i="1" dirty="0" smtClean="0">
                <a:solidFill>
                  <a:srgbClr val="FF0000"/>
                </a:solidFill>
              </a:rPr>
              <a:t>futuro.</a:t>
            </a:r>
            <a:br>
              <a:rPr lang="it-IT" sz="3200" i="1" dirty="0" smtClean="0">
                <a:solidFill>
                  <a:srgbClr val="FF0000"/>
                </a:solidFill>
              </a:rPr>
            </a:br>
            <a:r>
              <a:rPr lang="it-IT" sz="3200" i="1" dirty="0" smtClean="0">
                <a:solidFill>
                  <a:srgbClr val="FF0000"/>
                </a:solidFill>
              </a:rPr>
              <a:t/>
            </a:r>
            <a:br>
              <a:rPr lang="it-IT" sz="3200" i="1" dirty="0" smtClean="0">
                <a:solidFill>
                  <a:srgbClr val="FF0000"/>
                </a:solidFill>
              </a:rPr>
            </a:br>
            <a:r>
              <a:rPr lang="it-IT" sz="3200" i="1" dirty="0" smtClean="0">
                <a:solidFill>
                  <a:srgbClr val="FF0000"/>
                </a:solidFill>
              </a:rPr>
              <a:t>Vi è un profilo</a:t>
            </a:r>
            <a:r>
              <a:rPr lang="it-IT" sz="3200" dirty="0" smtClean="0">
                <a:solidFill>
                  <a:srgbClr val="FF0000"/>
                </a:solidFill>
              </a:rPr>
              <a:t> </a:t>
            </a:r>
            <a:r>
              <a:rPr lang="it-IT" sz="3200" dirty="0">
                <a:solidFill>
                  <a:srgbClr val="FF0000"/>
                </a:solidFill>
              </a:rPr>
              <a:t>giuridico del « </a:t>
            </a:r>
            <a:r>
              <a:rPr lang="it-IT" sz="3200" i="1" dirty="0">
                <a:solidFill>
                  <a:srgbClr val="FF0000"/>
                </a:solidFill>
              </a:rPr>
              <a:t>diritto ad un ambiente sano e sicuro</a:t>
            </a:r>
            <a:r>
              <a:rPr lang="it-IT" sz="3200" dirty="0">
                <a:solidFill>
                  <a:srgbClr val="FF0000"/>
                </a:solidFill>
              </a:rPr>
              <a:t> » </a:t>
            </a:r>
            <a:r>
              <a:rPr lang="it-IT" sz="3200" dirty="0" smtClean="0">
                <a:solidFill>
                  <a:srgbClr val="FF0000"/>
                </a:solidFill>
              </a:rPr>
              <a:t/>
            </a:r>
            <a:br>
              <a:rPr lang="it-IT" sz="3200" dirty="0" smtClean="0">
                <a:solidFill>
                  <a:srgbClr val="FF0000"/>
                </a:solidFill>
              </a:rPr>
            </a:br>
            <a:r>
              <a:rPr lang="it-IT" sz="3200" i="1" dirty="0">
                <a:solidFill>
                  <a:srgbClr val="FF0000"/>
                </a:solidFill>
              </a:rPr>
              <a:t/>
            </a:r>
            <a:br>
              <a:rPr lang="it-IT" sz="3200" i="1" dirty="0">
                <a:solidFill>
                  <a:srgbClr val="FF0000"/>
                </a:solidFill>
              </a:rPr>
            </a:br>
            <a:r>
              <a:rPr lang="it-IT" sz="3200" dirty="0">
                <a:solidFill>
                  <a:srgbClr val="002060"/>
                </a:solidFill>
              </a:rPr>
              <a:t>Le norme giuridiche, tuttavia, da sole non bastano; </a:t>
            </a:r>
            <a:r>
              <a:rPr lang="it-IT" sz="3200" baseline="30000" dirty="0" smtClean="0">
                <a:solidFill>
                  <a:srgbClr val="002060"/>
                </a:solidFill>
              </a:rPr>
              <a:t> </a:t>
            </a:r>
            <a:r>
              <a:rPr lang="it-IT" sz="3200" dirty="0" smtClean="0">
                <a:solidFill>
                  <a:srgbClr val="002060"/>
                </a:solidFill>
              </a:rPr>
              <a:t> </a:t>
            </a:r>
            <a:r>
              <a:rPr lang="it-IT" sz="3200" dirty="0">
                <a:solidFill>
                  <a:srgbClr val="002060"/>
                </a:solidFill>
              </a:rPr>
              <a:t>accanto ad esse devono maturare un forte senso di responsabilità nonché un effettivo cambiamento nelle mentalità e negli stili di vita. </a:t>
            </a:r>
          </a:p>
        </p:txBody>
      </p:sp>
    </p:spTree>
    <p:extLst>
      <p:ext uri="{BB962C8B-B14F-4D97-AF65-F5344CB8AC3E}">
        <p14:creationId xmlns:p14="http://schemas.microsoft.com/office/powerpoint/2010/main" val="1342202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54692"/>
          </a:xfrm>
        </p:spPr>
        <p:txBody>
          <a:bodyPr>
            <a:normAutofit/>
          </a:bodyPr>
          <a:lstStyle/>
          <a:p>
            <a:r>
              <a:rPr lang="it-IT" sz="3200" b="1" dirty="0" smtClean="0"/>
              <a:t>  </a:t>
            </a:r>
            <a:r>
              <a:rPr lang="it-IT" sz="3200" b="1" i="1" dirty="0">
                <a:solidFill>
                  <a:srgbClr val="0070C0"/>
                </a:solidFill>
              </a:rPr>
              <a:t>I gravi problemi ecologici richiedono un effettivo </a:t>
            </a:r>
            <a:r>
              <a:rPr lang="it-IT" sz="3200" b="1" i="1" dirty="0">
                <a:solidFill>
                  <a:srgbClr val="FF0000"/>
                </a:solidFill>
              </a:rPr>
              <a:t>cambiamento di mentalità </a:t>
            </a:r>
            <a:r>
              <a:rPr lang="it-IT" sz="3200" b="1" i="1" dirty="0">
                <a:solidFill>
                  <a:srgbClr val="0070C0"/>
                </a:solidFill>
              </a:rPr>
              <a:t>che induca ad adottare </a:t>
            </a:r>
            <a:r>
              <a:rPr lang="it-IT" sz="3200" b="1" i="1" dirty="0">
                <a:solidFill>
                  <a:srgbClr val="FF0000"/>
                </a:solidFill>
              </a:rPr>
              <a:t>nuovi stili di vita</a:t>
            </a:r>
            <a:r>
              <a:rPr lang="it-IT" sz="3200" b="1" dirty="0" smtClean="0">
                <a:solidFill>
                  <a:srgbClr val="0070C0"/>
                </a:solidFill>
              </a:rPr>
              <a:t>,</a:t>
            </a:r>
            <a:r>
              <a:rPr lang="it-IT" sz="3200" b="1" baseline="30000" dirty="0" smtClean="0">
                <a:solidFill>
                  <a:srgbClr val="0070C0"/>
                </a:solidFill>
              </a:rPr>
              <a:t> </a:t>
            </a:r>
            <a:r>
              <a:rPr lang="it-IT" sz="3200" b="1" dirty="0" smtClean="0">
                <a:solidFill>
                  <a:srgbClr val="0070C0"/>
                </a:solidFill>
              </a:rPr>
              <a:t> </a:t>
            </a:r>
            <a:r>
              <a:rPr lang="it-IT" sz="3200" b="1" dirty="0">
                <a:solidFill>
                  <a:srgbClr val="00B050"/>
                </a:solidFill>
              </a:rPr>
              <a:t>« nei quali la ricerca del vero, del bello e del buono e la comunione con gli altri uomini per una crescita comune siano gli elementi che determinano le scelte dei consumi, dei risparmi e degli investimenti </a:t>
            </a:r>
            <a:r>
              <a:rPr lang="it-IT" sz="3200" b="1" dirty="0" smtClean="0">
                <a:solidFill>
                  <a:srgbClr val="00B050"/>
                </a:solidFill>
              </a:rPr>
              <a:t>»</a:t>
            </a:r>
            <a:r>
              <a:rPr lang="it-IT" sz="3200" dirty="0" smtClean="0"/>
              <a:t>.</a:t>
            </a:r>
            <a:r>
              <a:rPr lang="it-IT" sz="3200" baseline="30000" dirty="0" smtClean="0"/>
              <a:t> </a:t>
            </a:r>
            <a:endParaRPr lang="it-IT" sz="3200" dirty="0"/>
          </a:p>
        </p:txBody>
      </p:sp>
    </p:spTree>
    <p:extLst>
      <p:ext uri="{BB962C8B-B14F-4D97-AF65-F5344CB8AC3E}">
        <p14:creationId xmlns:p14="http://schemas.microsoft.com/office/powerpoint/2010/main" val="87786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26196"/>
          </a:xfrm>
        </p:spPr>
        <p:txBody>
          <a:bodyPr/>
          <a:lstStyle/>
          <a:p>
            <a:r>
              <a:rPr lang="it-IT" b="1" dirty="0" smtClean="0">
                <a:solidFill>
                  <a:srgbClr val="0070C0"/>
                </a:solidFill>
              </a:rPr>
              <a:t>Tali stili di vita devono essere ispirati alla </a:t>
            </a:r>
            <a:r>
              <a:rPr lang="it-IT" b="1" dirty="0" smtClean="0">
                <a:solidFill>
                  <a:srgbClr val="FF0000"/>
                </a:solidFill>
              </a:rPr>
              <a:t>sobrietà, alla temperanza, all'autodisciplina</a:t>
            </a:r>
            <a:r>
              <a:rPr lang="it-IT" b="1" dirty="0" smtClean="0">
                <a:solidFill>
                  <a:srgbClr val="0070C0"/>
                </a:solidFill>
              </a:rPr>
              <a:t>, sul piano personale e sociale.</a:t>
            </a:r>
            <a:endParaRPr lang="it-IT" b="1" dirty="0">
              <a:solidFill>
                <a:srgbClr val="0070C0"/>
              </a:solidFill>
            </a:endParaRPr>
          </a:p>
        </p:txBody>
      </p:sp>
    </p:spTree>
    <p:extLst>
      <p:ext uri="{BB962C8B-B14F-4D97-AF65-F5344CB8AC3E}">
        <p14:creationId xmlns:p14="http://schemas.microsoft.com/office/powerpoint/2010/main" val="609214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755513838"/>
              </p:ext>
            </p:extLst>
          </p:nvPr>
        </p:nvGraphicFramePr>
        <p:xfrm>
          <a:off x="251520" y="116632"/>
          <a:ext cx="8352284" cy="6481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1400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467544" y="1630551"/>
            <a:ext cx="8229600" cy="4525963"/>
          </a:xfrm>
        </p:spPr>
        <p:txBody>
          <a:bodyPr/>
          <a:lstStyle/>
          <a:p>
            <a:pPr>
              <a:buFontTx/>
              <a:buNone/>
            </a:pPr>
            <a:r>
              <a:rPr lang="it-IT" altLang="it-IT" sz="800"/>
              <a:t>.</a:t>
            </a:r>
          </a:p>
        </p:txBody>
      </p:sp>
      <p:sp>
        <p:nvSpPr>
          <p:cNvPr id="31750" name="Rectangle 6"/>
          <p:cNvSpPr>
            <a:spLocks noChangeArrowheads="1"/>
          </p:cNvSpPr>
          <p:nvPr/>
        </p:nvSpPr>
        <p:spPr bwMode="auto">
          <a:xfrm>
            <a:off x="3733800" y="2209800"/>
            <a:ext cx="1447800" cy="4572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800" b="1"/>
              <a:t/>
            </a:r>
            <a:br>
              <a:rPr lang="it-IT" altLang="it-IT" sz="1800" b="1"/>
            </a:br>
            <a:r>
              <a:rPr lang="it-IT" altLang="it-IT" sz="1800" b="1"/>
              <a:t>Comunitaria</a:t>
            </a:r>
            <a:br>
              <a:rPr lang="it-IT" altLang="it-IT" sz="1800" b="1"/>
            </a:br>
            <a:endParaRPr lang="it-IT" altLang="it-IT" sz="1800" b="1"/>
          </a:p>
        </p:txBody>
      </p:sp>
      <p:sp>
        <p:nvSpPr>
          <p:cNvPr id="31751" name="Text Box 7"/>
          <p:cNvSpPr txBox="1">
            <a:spLocks noChangeArrowheads="1"/>
          </p:cNvSpPr>
          <p:nvPr/>
        </p:nvSpPr>
        <p:spPr bwMode="auto">
          <a:xfrm>
            <a:off x="5410200" y="22098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a:t>+</a:t>
            </a:r>
          </a:p>
        </p:txBody>
      </p:sp>
      <p:sp>
        <p:nvSpPr>
          <p:cNvPr id="31752" name="Rectangle 8"/>
          <p:cNvSpPr>
            <a:spLocks noChangeArrowheads="1"/>
          </p:cNvSpPr>
          <p:nvPr/>
        </p:nvSpPr>
        <p:spPr bwMode="auto">
          <a:xfrm>
            <a:off x="5943600" y="2209800"/>
            <a:ext cx="2057400" cy="4572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800" b="1"/>
              <a:t/>
            </a:r>
            <a:br>
              <a:rPr lang="it-IT" altLang="it-IT" sz="1800" b="1"/>
            </a:br>
            <a:r>
              <a:rPr lang="it-IT" altLang="it-IT" sz="1800" b="1"/>
              <a:t>Intergenerazionale</a:t>
            </a:r>
            <a:br>
              <a:rPr lang="it-IT" altLang="it-IT" sz="1800" b="1"/>
            </a:br>
            <a:endParaRPr lang="it-IT" altLang="it-IT" sz="1800" b="1"/>
          </a:p>
        </p:txBody>
      </p:sp>
      <p:sp>
        <p:nvSpPr>
          <p:cNvPr id="31756" name="Text Box 12"/>
          <p:cNvSpPr txBox="1">
            <a:spLocks noChangeArrowheads="1"/>
          </p:cNvSpPr>
          <p:nvPr/>
        </p:nvSpPr>
        <p:spPr bwMode="auto">
          <a:xfrm>
            <a:off x="2988338" y="117034"/>
            <a:ext cx="489654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it-IT" altLang="it-IT" sz="2000" b="1" dirty="0">
                <a:solidFill>
                  <a:srgbClr val="FF0000"/>
                </a:solidFill>
              </a:rPr>
              <a:t>È necessario educare </a:t>
            </a:r>
            <a:r>
              <a:rPr lang="it-IT" altLang="it-IT" sz="2000" b="1" dirty="0" smtClean="0">
                <a:solidFill>
                  <a:srgbClr val="FF0000"/>
                </a:solidFill>
              </a:rPr>
              <a:t>la sensibilità creando </a:t>
            </a:r>
            <a:r>
              <a:rPr lang="it-IT" altLang="it-IT" sz="2000" b="1" dirty="0">
                <a:solidFill>
                  <a:srgbClr val="FF0000"/>
                </a:solidFill>
              </a:rPr>
              <a:t>una mentalità diffusa</a:t>
            </a:r>
          </a:p>
        </p:txBody>
      </p:sp>
      <p:sp>
        <p:nvSpPr>
          <p:cNvPr id="31757" name="Line 13"/>
          <p:cNvSpPr>
            <a:spLocks noChangeShapeType="1"/>
          </p:cNvSpPr>
          <p:nvPr/>
        </p:nvSpPr>
        <p:spPr bwMode="auto">
          <a:xfrm>
            <a:off x="2971800" y="46482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8" name="Line 14"/>
          <p:cNvSpPr>
            <a:spLocks noChangeShapeType="1"/>
          </p:cNvSpPr>
          <p:nvPr/>
        </p:nvSpPr>
        <p:spPr bwMode="auto">
          <a:xfrm>
            <a:off x="3352800" y="3200400"/>
            <a:ext cx="0" cy="2743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59" name="Line 15"/>
          <p:cNvSpPr>
            <a:spLocks noChangeShapeType="1"/>
          </p:cNvSpPr>
          <p:nvPr/>
        </p:nvSpPr>
        <p:spPr bwMode="auto">
          <a:xfrm>
            <a:off x="3352800" y="32004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0" name="Rectangle 16"/>
          <p:cNvSpPr>
            <a:spLocks noChangeArrowheads="1"/>
          </p:cNvSpPr>
          <p:nvPr/>
        </p:nvSpPr>
        <p:spPr bwMode="auto">
          <a:xfrm>
            <a:off x="3657600" y="2895600"/>
            <a:ext cx="4343400" cy="8382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400" b="1"/>
              <a:t>denuncia</a:t>
            </a:r>
            <a:r>
              <a:rPr lang="it-IT" altLang="it-IT" sz="1400"/>
              <a:t> </a:t>
            </a:r>
            <a:r>
              <a:rPr lang="it-IT" altLang="it-IT" sz="1400" b="1"/>
              <a:t>delle disfunzioni</a:t>
            </a:r>
            <a:r>
              <a:rPr lang="it-IT" altLang="it-IT" sz="1400"/>
              <a:t>: comportamenti che</a:t>
            </a:r>
            <a:br>
              <a:rPr lang="it-IT" altLang="it-IT" sz="1400"/>
            </a:br>
            <a:r>
              <a:rPr lang="it-IT" altLang="it-IT" sz="1400"/>
              <a:t> inaspriscono i problemi relativi </a:t>
            </a:r>
            <a:br>
              <a:rPr lang="it-IT" altLang="it-IT" sz="1400"/>
            </a:br>
            <a:r>
              <a:rPr lang="it-IT" altLang="it-IT" sz="1400"/>
              <a:t>alla povertà, all’ecologia, ecc….</a:t>
            </a:r>
            <a:endParaRPr lang="it-IT" altLang="it-IT" sz="1400" b="1"/>
          </a:p>
        </p:txBody>
      </p:sp>
      <p:sp>
        <p:nvSpPr>
          <p:cNvPr id="31761" name="Rectangle 17"/>
          <p:cNvSpPr>
            <a:spLocks noChangeArrowheads="1"/>
          </p:cNvSpPr>
          <p:nvPr/>
        </p:nvSpPr>
        <p:spPr bwMode="auto">
          <a:xfrm>
            <a:off x="3657600" y="3810000"/>
            <a:ext cx="4343400" cy="11430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400" b="1"/>
              <a:t>cattivi comportamenti</a:t>
            </a:r>
            <a:r>
              <a:rPr lang="it-IT" altLang="it-IT" sz="1400"/>
              <a:t>: </a:t>
            </a:r>
            <a:br>
              <a:rPr lang="it-IT" altLang="it-IT" sz="1400"/>
            </a:br>
            <a:r>
              <a:rPr lang="it-IT" altLang="it-IT" sz="1400" i="1"/>
              <a:t>aspetti emozionali: </a:t>
            </a:r>
            <a:r>
              <a:rPr lang="it-IT" altLang="it-IT" sz="1400"/>
              <a:t>nei momenti di forte emozione è </a:t>
            </a:r>
            <a:br>
              <a:rPr lang="it-IT" altLang="it-IT" sz="1400"/>
            </a:br>
            <a:r>
              <a:rPr lang="it-IT" altLang="it-IT" sz="1400"/>
              <a:t>sconsigliato affrontare i problemi;</a:t>
            </a:r>
            <a:br>
              <a:rPr lang="it-IT" altLang="it-IT" sz="1400"/>
            </a:br>
            <a:r>
              <a:rPr lang="it-IT" altLang="it-IT" sz="1400" i="1"/>
              <a:t>rifiuto dell’incertezza</a:t>
            </a:r>
            <a:r>
              <a:rPr lang="it-IT" altLang="it-IT" sz="1400"/>
              <a:t>: desiderio di essere garantiti su tutto </a:t>
            </a:r>
            <a:br>
              <a:rPr lang="it-IT" altLang="it-IT" sz="1400"/>
            </a:br>
            <a:r>
              <a:rPr lang="it-IT" altLang="it-IT" sz="1400"/>
              <a:t>e contro ogni rischio</a:t>
            </a:r>
            <a:endParaRPr lang="it-IT" altLang="it-IT" sz="1400" b="1"/>
          </a:p>
        </p:txBody>
      </p:sp>
      <p:sp>
        <p:nvSpPr>
          <p:cNvPr id="31762" name="Line 18"/>
          <p:cNvSpPr>
            <a:spLocks noChangeShapeType="1"/>
          </p:cNvSpPr>
          <p:nvPr/>
        </p:nvSpPr>
        <p:spPr bwMode="auto">
          <a:xfrm>
            <a:off x="3352800" y="41910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3" name="Rectangle 19"/>
          <p:cNvSpPr>
            <a:spLocks noChangeArrowheads="1"/>
          </p:cNvSpPr>
          <p:nvPr/>
        </p:nvSpPr>
        <p:spPr bwMode="auto">
          <a:xfrm>
            <a:off x="3657600" y="5029200"/>
            <a:ext cx="4343400" cy="4572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400" b="1"/>
              <a:t>valutazione della priorità tra bisogni  e desideri: </a:t>
            </a:r>
            <a:r>
              <a:rPr lang="it-IT" altLang="it-IT" sz="1400"/>
              <a:t>creare</a:t>
            </a:r>
            <a:br>
              <a:rPr lang="it-IT" altLang="it-IT" sz="1400"/>
            </a:br>
            <a:r>
              <a:rPr lang="it-IT" altLang="it-IT" sz="1400"/>
              <a:t> una cultura mirata ed armonica</a:t>
            </a:r>
          </a:p>
        </p:txBody>
      </p:sp>
      <p:sp>
        <p:nvSpPr>
          <p:cNvPr id="31764" name="Line 20"/>
          <p:cNvSpPr>
            <a:spLocks noChangeShapeType="1"/>
          </p:cNvSpPr>
          <p:nvPr/>
        </p:nvSpPr>
        <p:spPr bwMode="auto">
          <a:xfrm>
            <a:off x="3352800" y="52578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5" name="Rectangle 21"/>
          <p:cNvSpPr>
            <a:spLocks noChangeArrowheads="1"/>
          </p:cNvSpPr>
          <p:nvPr/>
        </p:nvSpPr>
        <p:spPr bwMode="auto">
          <a:xfrm>
            <a:off x="3657600" y="5562600"/>
            <a:ext cx="4343400" cy="8382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it-IT" sz="1400" b="1"/>
              <a:t>controllo di due limiti: </a:t>
            </a:r>
            <a:r>
              <a:rPr lang="it-IT" altLang="it-IT" sz="1400"/>
              <a:t>1.</a:t>
            </a:r>
            <a:r>
              <a:rPr lang="it-IT" altLang="it-IT" sz="1400" b="1"/>
              <a:t> </a:t>
            </a:r>
            <a:r>
              <a:rPr lang="it-IT" altLang="it-IT" sz="1400"/>
              <a:t>disattenzione per le conseguenze </a:t>
            </a:r>
            <a:br>
              <a:rPr lang="it-IT" altLang="it-IT" sz="1400"/>
            </a:br>
            <a:r>
              <a:rPr lang="it-IT" altLang="it-IT" sz="1400"/>
              <a:t>future; 2. irreversibilità degli effetti dell’azione umana </a:t>
            </a:r>
            <a:br>
              <a:rPr lang="it-IT" altLang="it-IT" sz="1400"/>
            </a:br>
            <a:r>
              <a:rPr lang="it-IT" altLang="it-IT" sz="1400"/>
              <a:t>sulle risorse e sulla natura</a:t>
            </a:r>
          </a:p>
        </p:txBody>
      </p:sp>
      <p:sp>
        <p:nvSpPr>
          <p:cNvPr id="31766" name="Line 22"/>
          <p:cNvSpPr>
            <a:spLocks noChangeShapeType="1"/>
          </p:cNvSpPr>
          <p:nvPr/>
        </p:nvSpPr>
        <p:spPr bwMode="auto">
          <a:xfrm>
            <a:off x="3352800" y="59436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1767" name="AutoShape 23"/>
          <p:cNvSpPr>
            <a:spLocks noChangeArrowheads="1"/>
          </p:cNvSpPr>
          <p:nvPr/>
        </p:nvSpPr>
        <p:spPr bwMode="auto">
          <a:xfrm>
            <a:off x="5219700" y="1133846"/>
            <a:ext cx="609600" cy="1143000"/>
          </a:xfrm>
          <a:prstGeom prst="downArrow">
            <a:avLst>
              <a:gd name="adj1" fmla="val 50000"/>
              <a:gd name="adj2" fmla="val 46875"/>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Tree>
    <p:extLst>
      <p:ext uri="{BB962C8B-B14F-4D97-AF65-F5344CB8AC3E}">
        <p14:creationId xmlns:p14="http://schemas.microsoft.com/office/powerpoint/2010/main" val="404032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p:cNvSpPr>
            <a:spLocks noChangeArrowheads="1"/>
          </p:cNvSpPr>
          <p:nvPr/>
        </p:nvSpPr>
        <p:spPr bwMode="auto">
          <a:xfrm>
            <a:off x="2514600" y="404664"/>
            <a:ext cx="3657600" cy="1271736"/>
          </a:xfrm>
          <a:prstGeom prst="leftRightArrowCallout">
            <a:avLst>
              <a:gd name="adj1" fmla="val 25000"/>
              <a:gd name="adj2" fmla="val 25000"/>
              <a:gd name="adj3" fmla="val 66667"/>
              <a:gd name="adj4" fmla="val 50000"/>
            </a:avLst>
          </a:prstGeom>
          <a:noFill/>
          <a:ln w="38100">
            <a:solidFill>
              <a:schemeClr val="accent1"/>
            </a:solidFill>
            <a:miter lim="800000"/>
            <a:headEnd/>
            <a:tailEnd/>
          </a:ln>
          <a:effectLst/>
        </p:spPr>
        <p:txBody>
          <a:bodyPr wrap="none" anchor="ctr"/>
          <a:lstStyle/>
          <a:p>
            <a:pPr algn="ctr"/>
            <a:r>
              <a:rPr lang="it-IT" sz="1600" b="1" dirty="0" smtClean="0">
                <a:solidFill>
                  <a:prstClr val="black"/>
                </a:solidFill>
                <a:latin typeface="Times New Roman" charset="0"/>
              </a:rPr>
              <a:t> </a:t>
            </a:r>
          </a:p>
          <a:p>
            <a:pPr algn="ctr"/>
            <a:r>
              <a:rPr lang="it-IT" sz="1600" b="1" dirty="0" smtClean="0">
                <a:solidFill>
                  <a:srgbClr val="FF0000"/>
                </a:solidFill>
                <a:latin typeface="Times New Roman" charset="0"/>
              </a:rPr>
              <a:t>RESPONSABILITA’</a:t>
            </a:r>
          </a:p>
          <a:p>
            <a:pPr algn="ctr"/>
            <a:r>
              <a:rPr lang="it-IT" sz="1600" b="1" dirty="0" smtClean="0">
                <a:solidFill>
                  <a:srgbClr val="FF0000"/>
                </a:solidFill>
                <a:latin typeface="Times New Roman" charset="0"/>
              </a:rPr>
              <a:t>CONSAPEVOLE</a:t>
            </a:r>
            <a:r>
              <a:rPr lang="it-IT" sz="1600" b="1" dirty="0">
                <a:solidFill>
                  <a:prstClr val="black"/>
                </a:solidFill>
                <a:latin typeface="Times New Roman" charset="0"/>
              </a:rPr>
              <a:t/>
            </a:r>
            <a:br>
              <a:rPr lang="it-IT" sz="1600" b="1" dirty="0">
                <a:solidFill>
                  <a:prstClr val="black"/>
                </a:solidFill>
                <a:latin typeface="Times New Roman" charset="0"/>
              </a:rPr>
            </a:br>
            <a:r>
              <a:rPr lang="it-IT" sz="1600" b="1" dirty="0">
                <a:solidFill>
                  <a:prstClr val="black"/>
                </a:solidFill>
                <a:latin typeface="Times New Roman" charset="0"/>
              </a:rPr>
              <a:t>2 idee di fondo</a:t>
            </a:r>
          </a:p>
        </p:txBody>
      </p:sp>
      <p:sp>
        <p:nvSpPr>
          <p:cNvPr id="3077" name="Rectangle 5"/>
          <p:cNvSpPr>
            <a:spLocks noChangeArrowheads="1"/>
          </p:cNvSpPr>
          <p:nvPr/>
        </p:nvSpPr>
        <p:spPr bwMode="auto">
          <a:xfrm>
            <a:off x="609600" y="990600"/>
            <a:ext cx="1828800" cy="685800"/>
          </a:xfrm>
          <a:prstGeom prst="rect">
            <a:avLst/>
          </a:prstGeom>
          <a:noFill/>
          <a:ln w="9525">
            <a:solidFill>
              <a:schemeClr val="accent1"/>
            </a:solidFill>
            <a:miter lim="800000"/>
            <a:headEnd/>
            <a:tailEnd/>
          </a:ln>
          <a:effectLst/>
        </p:spPr>
        <p:txBody>
          <a:bodyPr wrap="none" anchor="ctr"/>
          <a:lstStyle/>
          <a:p>
            <a:pPr algn="ctr"/>
            <a:r>
              <a:rPr lang="it-IT" sz="1600" b="1" dirty="0">
                <a:solidFill>
                  <a:srgbClr val="7030A0"/>
                </a:solidFill>
                <a:latin typeface="Times New Roman" charset="0"/>
              </a:rPr>
              <a:t>Responsabilità verso</a:t>
            </a:r>
            <a:br>
              <a:rPr lang="it-IT" sz="1600" b="1" dirty="0">
                <a:solidFill>
                  <a:srgbClr val="7030A0"/>
                </a:solidFill>
                <a:latin typeface="Times New Roman" charset="0"/>
              </a:rPr>
            </a:br>
            <a:r>
              <a:rPr lang="it-IT" sz="1600" b="1" dirty="0">
                <a:solidFill>
                  <a:srgbClr val="7030A0"/>
                </a:solidFill>
                <a:latin typeface="Times New Roman" charset="0"/>
              </a:rPr>
              <a:t>il futuro</a:t>
            </a:r>
          </a:p>
        </p:txBody>
      </p:sp>
      <p:sp>
        <p:nvSpPr>
          <p:cNvPr id="3078" name="Rectangle 6"/>
          <p:cNvSpPr>
            <a:spLocks noChangeArrowheads="1"/>
          </p:cNvSpPr>
          <p:nvPr/>
        </p:nvSpPr>
        <p:spPr bwMode="auto">
          <a:xfrm>
            <a:off x="6248400" y="990600"/>
            <a:ext cx="2209800" cy="685800"/>
          </a:xfrm>
          <a:prstGeom prst="rect">
            <a:avLst/>
          </a:prstGeom>
          <a:noFill/>
          <a:ln w="9525">
            <a:solidFill>
              <a:schemeClr val="accent1"/>
            </a:solidFill>
            <a:miter lim="800000"/>
            <a:headEnd/>
            <a:tailEnd/>
          </a:ln>
          <a:effectLst/>
        </p:spPr>
        <p:txBody>
          <a:bodyPr wrap="none" anchor="ctr"/>
          <a:lstStyle/>
          <a:p>
            <a:pPr algn="ctr"/>
            <a:r>
              <a:rPr lang="it-IT" sz="1600" b="1" dirty="0">
                <a:solidFill>
                  <a:srgbClr val="00B050"/>
                </a:solidFill>
                <a:latin typeface="Times New Roman" charset="0"/>
              </a:rPr>
              <a:t>Uno sguardo globale </a:t>
            </a:r>
            <a:br>
              <a:rPr lang="it-IT" sz="1600" b="1" dirty="0">
                <a:solidFill>
                  <a:srgbClr val="00B050"/>
                </a:solidFill>
                <a:latin typeface="Times New Roman" charset="0"/>
              </a:rPr>
            </a:br>
            <a:r>
              <a:rPr lang="it-IT" sz="1600" b="1" dirty="0">
                <a:solidFill>
                  <a:srgbClr val="00B050"/>
                </a:solidFill>
                <a:latin typeface="Times New Roman" charset="0"/>
              </a:rPr>
              <a:t>sulla vita della persona </a:t>
            </a:r>
          </a:p>
        </p:txBody>
      </p:sp>
      <p:sp>
        <p:nvSpPr>
          <p:cNvPr id="3079" name="AutoShape 7"/>
          <p:cNvSpPr>
            <a:spLocks noChangeArrowheads="1"/>
          </p:cNvSpPr>
          <p:nvPr/>
        </p:nvSpPr>
        <p:spPr bwMode="auto">
          <a:xfrm rot="5400000">
            <a:off x="647700" y="1866900"/>
            <a:ext cx="381000" cy="3048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p:spPr>
        <p:txBody>
          <a:bodyPr wrap="none" anchor="ctr"/>
          <a:lstStyle/>
          <a:p>
            <a:endParaRPr lang="it-IT">
              <a:solidFill>
                <a:prstClr val="black"/>
              </a:solidFill>
            </a:endParaRPr>
          </a:p>
        </p:txBody>
      </p:sp>
      <p:sp>
        <p:nvSpPr>
          <p:cNvPr id="3080" name="AutoShape 8"/>
          <p:cNvSpPr>
            <a:spLocks noChangeArrowheads="1"/>
          </p:cNvSpPr>
          <p:nvPr/>
        </p:nvSpPr>
        <p:spPr bwMode="auto">
          <a:xfrm rot="5400000">
            <a:off x="647700" y="2400300"/>
            <a:ext cx="381000" cy="3048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p:spPr>
        <p:txBody>
          <a:bodyPr wrap="none" anchor="ctr"/>
          <a:lstStyle/>
          <a:p>
            <a:endParaRPr lang="it-IT">
              <a:solidFill>
                <a:prstClr val="black"/>
              </a:solidFill>
            </a:endParaRPr>
          </a:p>
        </p:txBody>
      </p:sp>
      <p:sp>
        <p:nvSpPr>
          <p:cNvPr id="3081" name="Text Box 9"/>
          <p:cNvSpPr txBox="1">
            <a:spLocks noChangeArrowheads="1"/>
          </p:cNvSpPr>
          <p:nvPr/>
        </p:nvSpPr>
        <p:spPr bwMode="auto">
          <a:xfrm>
            <a:off x="1143000" y="1905000"/>
            <a:ext cx="1828800" cy="304800"/>
          </a:xfrm>
          <a:prstGeom prst="rect">
            <a:avLst/>
          </a:prstGeom>
          <a:noFill/>
          <a:ln w="9525">
            <a:noFill/>
            <a:miter lim="800000"/>
            <a:headEnd/>
            <a:tailEnd/>
          </a:ln>
          <a:effectLst/>
        </p:spPr>
        <p:txBody>
          <a:bodyPr>
            <a:spAutoFit/>
          </a:bodyPr>
          <a:lstStyle/>
          <a:p>
            <a:pPr>
              <a:spcBef>
                <a:spcPct val="50000"/>
              </a:spcBef>
            </a:pPr>
            <a:r>
              <a:rPr lang="it-IT" sz="1400" b="1" dirty="0">
                <a:solidFill>
                  <a:srgbClr val="00B050"/>
                </a:solidFill>
              </a:rPr>
              <a:t>Funzione preventiva</a:t>
            </a:r>
          </a:p>
        </p:txBody>
      </p:sp>
      <p:sp>
        <p:nvSpPr>
          <p:cNvPr id="3082" name="Text Box 10"/>
          <p:cNvSpPr txBox="1">
            <a:spLocks noChangeArrowheads="1"/>
          </p:cNvSpPr>
          <p:nvPr/>
        </p:nvSpPr>
        <p:spPr bwMode="auto">
          <a:xfrm>
            <a:off x="1219200" y="2514600"/>
            <a:ext cx="1828800" cy="304800"/>
          </a:xfrm>
          <a:prstGeom prst="rect">
            <a:avLst/>
          </a:prstGeom>
          <a:noFill/>
          <a:ln w="9525">
            <a:noFill/>
            <a:miter lim="800000"/>
            <a:headEnd/>
            <a:tailEnd/>
          </a:ln>
          <a:effectLst/>
        </p:spPr>
        <p:txBody>
          <a:bodyPr>
            <a:spAutoFit/>
          </a:bodyPr>
          <a:lstStyle/>
          <a:p>
            <a:pPr>
              <a:spcBef>
                <a:spcPct val="50000"/>
              </a:spcBef>
            </a:pPr>
            <a:r>
              <a:rPr lang="it-IT" sz="1400" dirty="0">
                <a:solidFill>
                  <a:srgbClr val="FF0000"/>
                </a:solidFill>
              </a:rPr>
              <a:t>Funzione di garanzia</a:t>
            </a:r>
          </a:p>
        </p:txBody>
      </p:sp>
      <p:sp>
        <p:nvSpPr>
          <p:cNvPr id="3084" name="Text Box 12"/>
          <p:cNvSpPr txBox="1">
            <a:spLocks noChangeArrowheads="1"/>
          </p:cNvSpPr>
          <p:nvPr/>
        </p:nvSpPr>
        <p:spPr bwMode="auto">
          <a:xfrm>
            <a:off x="5334000" y="1981200"/>
            <a:ext cx="3124200" cy="1190625"/>
          </a:xfrm>
          <a:prstGeom prst="rect">
            <a:avLst/>
          </a:prstGeom>
          <a:noFill/>
          <a:ln w="9525">
            <a:noFill/>
            <a:miter lim="800000"/>
            <a:headEnd/>
            <a:tailEnd/>
          </a:ln>
          <a:effectLst/>
        </p:spPr>
        <p:txBody>
          <a:bodyPr>
            <a:spAutoFit/>
          </a:bodyPr>
          <a:lstStyle/>
          <a:p>
            <a:pPr>
              <a:spcBef>
                <a:spcPct val="50000"/>
              </a:spcBef>
            </a:pPr>
            <a:r>
              <a:rPr lang="it-IT" dirty="0">
                <a:solidFill>
                  <a:srgbClr val="7030A0"/>
                </a:solidFill>
              </a:rPr>
              <a:t>Per capire il concetto di libertà bisogna chiedersi.. Che tipo di vita </a:t>
            </a:r>
            <a:r>
              <a:rPr lang="it-IT" dirty="0">
                <a:solidFill>
                  <a:srgbClr val="FF0000"/>
                </a:solidFill>
              </a:rPr>
              <a:t>questa scelta</a:t>
            </a:r>
            <a:r>
              <a:rPr lang="it-IT" dirty="0">
                <a:solidFill>
                  <a:srgbClr val="7030A0"/>
                </a:solidFill>
              </a:rPr>
              <a:t> produrrà per noi???</a:t>
            </a:r>
          </a:p>
        </p:txBody>
      </p:sp>
      <p:sp>
        <p:nvSpPr>
          <p:cNvPr id="3087" name="Rectangle 15"/>
          <p:cNvSpPr>
            <a:spLocks noChangeArrowheads="1"/>
          </p:cNvSpPr>
          <p:nvPr/>
        </p:nvSpPr>
        <p:spPr bwMode="auto">
          <a:xfrm>
            <a:off x="685800" y="5410200"/>
            <a:ext cx="3429000" cy="990600"/>
          </a:xfrm>
          <a:prstGeom prst="rect">
            <a:avLst/>
          </a:prstGeom>
          <a:noFill/>
          <a:ln w="38100">
            <a:solidFill>
              <a:schemeClr val="accent1"/>
            </a:solidFill>
            <a:miter lim="800000"/>
            <a:headEnd/>
            <a:tailEnd/>
          </a:ln>
          <a:effectLst/>
        </p:spPr>
        <p:txBody>
          <a:bodyPr wrap="none" anchor="ctr"/>
          <a:lstStyle/>
          <a:p>
            <a:r>
              <a:rPr lang="it-IT" sz="1400">
                <a:solidFill>
                  <a:prstClr val="black"/>
                </a:solidFill>
                <a:latin typeface="Times New Roman" charset="0"/>
              </a:rPr>
              <a:t>Le generazioni future  dovrebbero essere </a:t>
            </a:r>
            <a:br>
              <a:rPr lang="it-IT" sz="1400">
                <a:solidFill>
                  <a:prstClr val="black"/>
                </a:solidFill>
                <a:latin typeface="Times New Roman" charset="0"/>
              </a:rPr>
            </a:br>
            <a:r>
              <a:rPr lang="it-IT" sz="1400">
                <a:solidFill>
                  <a:prstClr val="black"/>
                </a:solidFill>
                <a:latin typeface="Times New Roman" charset="0"/>
              </a:rPr>
              <a:t>compensate per la riduzione delle dotazioni </a:t>
            </a:r>
            <a:br>
              <a:rPr lang="it-IT" sz="1400">
                <a:solidFill>
                  <a:prstClr val="black"/>
                </a:solidFill>
                <a:latin typeface="Times New Roman" charset="0"/>
              </a:rPr>
            </a:br>
            <a:r>
              <a:rPr lang="it-IT" sz="1400">
                <a:solidFill>
                  <a:prstClr val="black"/>
                </a:solidFill>
                <a:latin typeface="Times New Roman" charset="0"/>
              </a:rPr>
              <a:t>di risorse causata dall’attività delle </a:t>
            </a:r>
            <a:br>
              <a:rPr lang="it-IT" sz="1400">
                <a:solidFill>
                  <a:prstClr val="black"/>
                </a:solidFill>
                <a:latin typeface="Times New Roman" charset="0"/>
              </a:rPr>
            </a:br>
            <a:r>
              <a:rPr lang="it-IT" sz="1400">
                <a:solidFill>
                  <a:prstClr val="black"/>
                </a:solidFill>
                <a:latin typeface="Times New Roman" charset="0"/>
              </a:rPr>
              <a:t>generazioni presenti </a:t>
            </a:r>
          </a:p>
        </p:txBody>
      </p:sp>
      <p:sp>
        <p:nvSpPr>
          <p:cNvPr id="3088" name="Rectangle 16"/>
          <p:cNvSpPr>
            <a:spLocks noChangeArrowheads="1"/>
          </p:cNvSpPr>
          <p:nvPr/>
        </p:nvSpPr>
        <p:spPr bwMode="auto">
          <a:xfrm>
            <a:off x="4800600" y="5410200"/>
            <a:ext cx="3657600" cy="838200"/>
          </a:xfrm>
          <a:prstGeom prst="rect">
            <a:avLst/>
          </a:prstGeom>
          <a:noFill/>
          <a:ln w="38100">
            <a:solidFill>
              <a:schemeClr val="accent1"/>
            </a:solidFill>
            <a:miter lim="800000"/>
            <a:headEnd/>
            <a:tailEnd/>
          </a:ln>
          <a:effectLst/>
        </p:spPr>
        <p:txBody>
          <a:bodyPr wrap="none" anchor="ctr"/>
          <a:lstStyle/>
          <a:p>
            <a:r>
              <a:rPr lang="it-IT" sz="1400">
                <a:solidFill>
                  <a:prstClr val="black"/>
                </a:solidFill>
                <a:latin typeface="Times New Roman" charset="0"/>
              </a:rPr>
              <a:t>Ogni generazione dovrebbe lasciare alla </a:t>
            </a:r>
            <a:br>
              <a:rPr lang="it-IT" sz="1400">
                <a:solidFill>
                  <a:prstClr val="black"/>
                </a:solidFill>
                <a:latin typeface="Times New Roman" charset="0"/>
              </a:rPr>
            </a:br>
            <a:r>
              <a:rPr lang="it-IT" sz="1400">
                <a:solidFill>
                  <a:prstClr val="black"/>
                </a:solidFill>
                <a:latin typeface="Times New Roman" charset="0"/>
              </a:rPr>
              <a:t>successiva una dotazione di risorse rinnovabili </a:t>
            </a:r>
            <a:br>
              <a:rPr lang="it-IT" sz="1400">
                <a:solidFill>
                  <a:prstClr val="black"/>
                </a:solidFill>
                <a:latin typeface="Times New Roman" charset="0"/>
              </a:rPr>
            </a:br>
            <a:r>
              <a:rPr lang="it-IT" sz="1400">
                <a:solidFill>
                  <a:prstClr val="black"/>
                </a:solidFill>
                <a:latin typeface="Times New Roman" charset="0"/>
              </a:rPr>
              <a:t>che abbiano lo stesso  </a:t>
            </a:r>
            <a:r>
              <a:rPr lang="it-IT" sz="1400" b="1">
                <a:solidFill>
                  <a:prstClr val="black"/>
                </a:solidFill>
                <a:latin typeface="Times New Roman" charset="0"/>
              </a:rPr>
              <a:t>valore</a:t>
            </a:r>
            <a:r>
              <a:rPr lang="it-IT" sz="1400">
                <a:solidFill>
                  <a:prstClr val="black"/>
                </a:solidFill>
                <a:latin typeface="Times New Roman" charset="0"/>
              </a:rPr>
              <a:t> di quella ereditata</a:t>
            </a:r>
          </a:p>
        </p:txBody>
      </p:sp>
      <p:sp>
        <p:nvSpPr>
          <p:cNvPr id="3089" name="AutoShape 17"/>
          <p:cNvSpPr>
            <a:spLocks noChangeArrowheads="1"/>
          </p:cNvSpPr>
          <p:nvPr/>
        </p:nvSpPr>
        <p:spPr bwMode="auto">
          <a:xfrm>
            <a:off x="2133600" y="4953000"/>
            <a:ext cx="228600" cy="381000"/>
          </a:xfrm>
          <a:prstGeom prst="downArrow">
            <a:avLst>
              <a:gd name="adj1" fmla="val 50000"/>
              <a:gd name="adj2" fmla="val 41667"/>
            </a:avLst>
          </a:prstGeom>
          <a:solidFill>
            <a:schemeClr val="accent1"/>
          </a:solidFill>
          <a:ln w="9525">
            <a:solidFill>
              <a:schemeClr val="tx1"/>
            </a:solidFill>
            <a:miter lim="800000"/>
            <a:headEnd/>
            <a:tailEnd/>
          </a:ln>
          <a:effectLst/>
        </p:spPr>
        <p:txBody>
          <a:bodyPr wrap="none" anchor="ctr"/>
          <a:lstStyle/>
          <a:p>
            <a:endParaRPr lang="it-IT">
              <a:solidFill>
                <a:prstClr val="black"/>
              </a:solidFill>
            </a:endParaRPr>
          </a:p>
        </p:txBody>
      </p:sp>
      <p:sp>
        <p:nvSpPr>
          <p:cNvPr id="3090" name="AutoShape 18"/>
          <p:cNvSpPr>
            <a:spLocks noChangeArrowheads="1"/>
          </p:cNvSpPr>
          <p:nvPr/>
        </p:nvSpPr>
        <p:spPr bwMode="auto">
          <a:xfrm>
            <a:off x="6553200" y="4953000"/>
            <a:ext cx="228600" cy="381000"/>
          </a:xfrm>
          <a:prstGeom prst="downArrow">
            <a:avLst>
              <a:gd name="adj1" fmla="val 50000"/>
              <a:gd name="adj2" fmla="val 41667"/>
            </a:avLst>
          </a:prstGeom>
          <a:solidFill>
            <a:schemeClr val="accent1"/>
          </a:solidFill>
          <a:ln w="9525">
            <a:solidFill>
              <a:schemeClr val="tx1"/>
            </a:solidFill>
            <a:miter lim="800000"/>
            <a:headEnd/>
            <a:tailEnd/>
          </a:ln>
          <a:effectLst/>
        </p:spPr>
        <p:txBody>
          <a:bodyPr wrap="none" anchor="ctr"/>
          <a:lstStyle/>
          <a:p>
            <a:endParaRPr lang="it-IT">
              <a:solidFill>
                <a:prstClr val="black"/>
              </a:solidFill>
            </a:endParaRPr>
          </a:p>
        </p:txBody>
      </p:sp>
      <p:sp>
        <p:nvSpPr>
          <p:cNvPr id="3091" name="Rectangle 19"/>
          <p:cNvSpPr>
            <a:spLocks noChangeArrowheads="1"/>
          </p:cNvSpPr>
          <p:nvPr/>
        </p:nvSpPr>
        <p:spPr bwMode="auto">
          <a:xfrm>
            <a:off x="1143000" y="4495800"/>
            <a:ext cx="2241550" cy="366713"/>
          </a:xfrm>
          <a:prstGeom prst="rect">
            <a:avLst/>
          </a:prstGeom>
          <a:noFill/>
          <a:ln w="9525">
            <a:noFill/>
            <a:miter lim="800000"/>
            <a:headEnd/>
            <a:tailEnd/>
          </a:ln>
          <a:effectLst/>
        </p:spPr>
        <p:txBody>
          <a:bodyPr wrap="none">
            <a:spAutoFit/>
          </a:bodyPr>
          <a:lstStyle/>
          <a:p>
            <a:r>
              <a:rPr lang="it-IT">
                <a:solidFill>
                  <a:prstClr val="black"/>
                </a:solidFill>
              </a:rPr>
              <a:t>Funzione preventiva</a:t>
            </a:r>
          </a:p>
        </p:txBody>
      </p:sp>
      <p:sp>
        <p:nvSpPr>
          <p:cNvPr id="3092" name="Text Box 20"/>
          <p:cNvSpPr txBox="1">
            <a:spLocks noChangeArrowheads="1"/>
          </p:cNvSpPr>
          <p:nvPr/>
        </p:nvSpPr>
        <p:spPr bwMode="auto">
          <a:xfrm>
            <a:off x="5410200" y="4495800"/>
            <a:ext cx="2743200" cy="366713"/>
          </a:xfrm>
          <a:prstGeom prst="rect">
            <a:avLst/>
          </a:prstGeom>
          <a:noFill/>
          <a:ln w="9525">
            <a:noFill/>
            <a:miter lim="800000"/>
            <a:headEnd/>
            <a:tailEnd/>
          </a:ln>
          <a:effectLst/>
        </p:spPr>
        <p:txBody>
          <a:bodyPr>
            <a:spAutoFit/>
          </a:bodyPr>
          <a:lstStyle/>
          <a:p>
            <a:pPr>
              <a:spcBef>
                <a:spcPct val="50000"/>
              </a:spcBef>
            </a:pPr>
            <a:r>
              <a:rPr lang="it-IT">
                <a:solidFill>
                  <a:prstClr val="black"/>
                </a:solidFill>
              </a:rPr>
              <a:t>Funzione di garanzia</a:t>
            </a:r>
          </a:p>
        </p:txBody>
      </p:sp>
      <p:sp>
        <p:nvSpPr>
          <p:cNvPr id="3" name="Freccia bidirezionale orizzontale 2"/>
          <p:cNvSpPr/>
          <p:nvPr/>
        </p:nvSpPr>
        <p:spPr>
          <a:xfrm>
            <a:off x="3635896" y="4679156"/>
            <a:ext cx="1512168" cy="18335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 name="Connettore 2 7"/>
          <p:cNvCxnSpPr/>
          <p:nvPr/>
        </p:nvCxnSpPr>
        <p:spPr>
          <a:xfrm>
            <a:off x="2971800" y="2445253"/>
            <a:ext cx="1420180" cy="23627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Parentesi graffa chiusa 8"/>
          <p:cNvSpPr/>
          <p:nvPr/>
        </p:nvSpPr>
        <p:spPr>
          <a:xfrm>
            <a:off x="2843808" y="2209800"/>
            <a:ext cx="72008" cy="4572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608003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u="sng" dirty="0" smtClean="0">
                <a:solidFill>
                  <a:srgbClr val="0070C0"/>
                </a:solidFill>
              </a:rPr>
              <a:t>Tutela del creato</a:t>
            </a:r>
            <a:endParaRPr lang="it-IT" u="sng" dirty="0">
              <a:solidFill>
                <a:srgbClr val="0070C0"/>
              </a:solidFill>
            </a:endParaRPr>
          </a:p>
        </p:txBody>
      </p:sp>
      <p:sp>
        <p:nvSpPr>
          <p:cNvPr id="3" name="Sottotitolo 2"/>
          <p:cNvSpPr>
            <a:spLocks noGrp="1"/>
          </p:cNvSpPr>
          <p:nvPr>
            <p:ph type="subTitle" idx="1"/>
          </p:nvPr>
        </p:nvSpPr>
        <p:spPr/>
        <p:txBody>
          <a:bodyPr>
            <a:normAutofit/>
          </a:bodyPr>
          <a:lstStyle/>
          <a:p>
            <a:r>
              <a:rPr lang="it-IT" sz="4800" dirty="0" smtClean="0">
                <a:solidFill>
                  <a:srgbClr val="FF0000"/>
                </a:solidFill>
              </a:rPr>
              <a:t>Riflessioni etico-sociali</a:t>
            </a:r>
            <a:endParaRPr lang="it-IT" sz="4800" dirty="0">
              <a:solidFill>
                <a:srgbClr val="FF0000"/>
              </a:solidFill>
            </a:endParaRPr>
          </a:p>
        </p:txBody>
      </p:sp>
    </p:spTree>
    <p:extLst>
      <p:ext uri="{BB962C8B-B14F-4D97-AF65-F5344CB8AC3E}">
        <p14:creationId xmlns:p14="http://schemas.microsoft.com/office/powerpoint/2010/main" val="1288016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869006"/>
          </a:xfrm>
        </p:spPr>
        <p:txBody>
          <a:bodyPr>
            <a:normAutofit/>
          </a:bodyPr>
          <a:lstStyle/>
          <a:p>
            <a:r>
              <a:rPr lang="it-IT" sz="3600" b="1" dirty="0" smtClean="0">
                <a:solidFill>
                  <a:srgbClr val="0070C0"/>
                </a:solidFill>
                <a:effectLst>
                  <a:outerShdw blurRad="38100" dist="38100" dir="2700000" algn="tl">
                    <a:srgbClr val="000000">
                      <a:alpha val="43137"/>
                    </a:srgbClr>
                  </a:outerShdw>
                </a:effectLst>
              </a:rPr>
              <a:t>La </a:t>
            </a:r>
            <a:r>
              <a:rPr lang="it-IT" sz="3600" b="1" dirty="0" smtClean="0">
                <a:solidFill>
                  <a:srgbClr val="FF0000"/>
                </a:solidFill>
                <a:effectLst>
                  <a:outerShdw blurRad="38100" dist="38100" dir="2700000" algn="tl">
                    <a:srgbClr val="000000">
                      <a:alpha val="43137"/>
                    </a:srgbClr>
                  </a:outerShdw>
                </a:effectLst>
              </a:rPr>
              <a:t>responsabilità consapevole </a:t>
            </a:r>
            <a:r>
              <a:rPr lang="it-IT" sz="3600" b="1" dirty="0" smtClean="0">
                <a:solidFill>
                  <a:srgbClr val="0070C0"/>
                </a:solidFill>
                <a:effectLst>
                  <a:outerShdw blurRad="38100" dist="38100" dir="2700000" algn="tl">
                    <a:srgbClr val="000000">
                      <a:alpha val="43137"/>
                    </a:srgbClr>
                  </a:outerShdw>
                </a:effectLst>
              </a:rPr>
              <a:t>e a più sfere, suppone soggetti capaci di seguire regole e al tempo stesso, in casi estremi, di produrre </a:t>
            </a:r>
            <a:r>
              <a:rPr lang="it-IT" sz="3600" b="1" dirty="0" smtClean="0">
                <a:solidFill>
                  <a:srgbClr val="FF0000"/>
                </a:solidFill>
                <a:effectLst>
                  <a:outerShdw blurRad="38100" dist="38100" dir="2700000" algn="tl">
                    <a:srgbClr val="000000">
                      <a:alpha val="43137"/>
                    </a:srgbClr>
                  </a:outerShdw>
                </a:effectLst>
              </a:rPr>
              <a:t>azioni etiche eccedenti </a:t>
            </a:r>
            <a:r>
              <a:rPr lang="it-IT" sz="3600" b="1" dirty="0" smtClean="0">
                <a:solidFill>
                  <a:srgbClr val="0070C0"/>
                </a:solidFill>
                <a:effectLst>
                  <a:outerShdw blurRad="38100" dist="38100" dir="2700000" algn="tl">
                    <a:srgbClr val="000000">
                      <a:alpha val="43137"/>
                    </a:srgbClr>
                  </a:outerShdw>
                </a:effectLst>
              </a:rPr>
              <a:t>le stesse regole stabilite inizialmente. Responsabilità consapevole, dunque, come </a:t>
            </a:r>
            <a:r>
              <a:rPr lang="it-IT" sz="3600" b="1" dirty="0" smtClean="0">
                <a:solidFill>
                  <a:srgbClr val="FF0000"/>
                </a:solidFill>
                <a:effectLst>
                  <a:outerShdw blurRad="38100" dist="38100" dir="2700000" algn="tl">
                    <a:srgbClr val="000000">
                      <a:alpha val="43137"/>
                    </a:srgbClr>
                  </a:outerShdw>
                </a:effectLst>
              </a:rPr>
              <a:t>capacità di rispondere all'imprevisto</a:t>
            </a:r>
            <a:r>
              <a:rPr lang="it-IT" sz="3600" b="1" dirty="0" smtClean="0">
                <a:solidFill>
                  <a:srgbClr val="0070C0"/>
                </a:solidFill>
                <a:effectLst>
                  <a:outerShdw blurRad="38100" dist="38100" dir="2700000" algn="tl">
                    <a:srgbClr val="000000">
                      <a:alpha val="43137"/>
                    </a:srgbClr>
                  </a:outerShdw>
                </a:effectLst>
              </a:rPr>
              <a:t>, ad un surplus di richiesta, attraverso una </a:t>
            </a:r>
            <a:r>
              <a:rPr lang="it-IT" sz="3600" b="1" i="1" dirty="0" smtClean="0">
                <a:solidFill>
                  <a:srgbClr val="FF0000"/>
                </a:solidFill>
                <a:effectLst>
                  <a:outerShdw blurRad="38100" dist="38100" dir="2700000" algn="tl">
                    <a:srgbClr val="000000">
                      <a:alpha val="43137"/>
                    </a:srgbClr>
                  </a:outerShdw>
                </a:effectLst>
              </a:rPr>
              <a:t>coerenza ragionevole</a:t>
            </a:r>
            <a:r>
              <a:rPr lang="it-IT" sz="3600" b="1" dirty="0" smtClean="0">
                <a:solidFill>
                  <a:srgbClr val="0070C0"/>
                </a:solidFill>
                <a:effectLst>
                  <a:outerShdw blurRad="38100" dist="38100" dir="2700000" algn="tl">
                    <a:srgbClr val="000000">
                      <a:alpha val="43137"/>
                    </a:srgbClr>
                  </a:outerShdw>
                </a:effectLst>
              </a:rPr>
              <a:t>. </a:t>
            </a:r>
            <a:br>
              <a:rPr lang="it-IT" sz="3600" b="1" dirty="0" smtClean="0">
                <a:solidFill>
                  <a:srgbClr val="0070C0"/>
                </a:solidFill>
                <a:effectLst>
                  <a:outerShdw blurRad="38100" dist="38100" dir="2700000" algn="tl">
                    <a:srgbClr val="000000">
                      <a:alpha val="43137"/>
                    </a:srgbClr>
                  </a:outerShdw>
                </a:effectLst>
              </a:rPr>
            </a:br>
            <a:endParaRPr lang="it-IT" sz="36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940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4624"/>
            <a:ext cx="9036496" cy="6768752"/>
          </a:xfrm>
        </p:spPr>
        <p:txBody>
          <a:bodyPr>
            <a:noAutofit/>
          </a:bodyPr>
          <a:lstStyle/>
          <a:p>
            <a:pPr lvl="1" algn="ctr"/>
            <a:r>
              <a:rPr lang="it-IT" sz="2400" dirty="0" smtClean="0">
                <a:solidFill>
                  <a:srgbClr val="FF0000"/>
                </a:solidFill>
              </a:rPr>
              <a:t/>
            </a:r>
            <a:br>
              <a:rPr lang="it-IT" sz="2400" dirty="0" smtClean="0">
                <a:solidFill>
                  <a:srgbClr val="FF0000"/>
                </a:solidFill>
              </a:rPr>
            </a:br>
            <a:r>
              <a:rPr lang="it-IT" sz="2400" dirty="0" smtClean="0">
                <a:solidFill>
                  <a:srgbClr val="FF0000"/>
                </a:solidFill>
              </a:rPr>
              <a:t>RISPETTO  A UN….</a:t>
            </a:r>
            <a:br>
              <a:rPr lang="it-IT" sz="2400" dirty="0" smtClean="0">
                <a:solidFill>
                  <a:srgbClr val="FF0000"/>
                </a:solidFill>
              </a:rPr>
            </a:br>
            <a:r>
              <a:rPr lang="it-IT" sz="2400" dirty="0">
                <a:solidFill>
                  <a:srgbClr val="FF0000"/>
                </a:solidFill>
              </a:rPr>
              <a:t/>
            </a:r>
            <a:br>
              <a:rPr lang="it-IT" sz="2400" dirty="0">
                <a:solidFill>
                  <a:srgbClr val="FF0000"/>
                </a:solidFill>
              </a:rPr>
            </a:br>
            <a:r>
              <a:rPr lang="it-IT" sz="2400" dirty="0" smtClean="0">
                <a:solidFill>
                  <a:srgbClr val="FF0000"/>
                </a:solidFill>
              </a:rPr>
              <a:t>primo PUNTO CRITICO: </a:t>
            </a:r>
            <a:r>
              <a:rPr lang="it-IT" sz="2400" dirty="0" smtClean="0">
                <a:solidFill>
                  <a:srgbClr val="0070C0"/>
                </a:solidFill>
              </a:rPr>
              <a:t>attività </a:t>
            </a:r>
            <a:r>
              <a:rPr lang="it-IT" sz="2400" dirty="0">
                <a:solidFill>
                  <a:srgbClr val="0070C0"/>
                </a:solidFill>
              </a:rPr>
              <a:t>produttive </a:t>
            </a:r>
            <a:r>
              <a:rPr lang="it-IT" sz="2400" dirty="0" smtClean="0">
                <a:solidFill>
                  <a:srgbClr val="0070C0"/>
                </a:solidFill>
              </a:rPr>
              <a:t>NON </a:t>
            </a:r>
            <a:r>
              <a:rPr lang="it-IT" sz="2400" dirty="0">
                <a:solidFill>
                  <a:srgbClr val="0070C0"/>
                </a:solidFill>
              </a:rPr>
              <a:t>condotte con il dovuto rispetto del </a:t>
            </a:r>
            <a:r>
              <a:rPr lang="it-IT" sz="2400" dirty="0" smtClean="0">
                <a:solidFill>
                  <a:srgbClr val="0070C0"/>
                </a:solidFill>
              </a:rPr>
              <a:t>territorio. </a:t>
            </a:r>
            <a:br>
              <a:rPr lang="it-IT" sz="2400" dirty="0" smtClean="0">
                <a:solidFill>
                  <a:srgbClr val="0070C0"/>
                </a:solidFill>
              </a:rPr>
            </a:br>
            <a:r>
              <a:rPr lang="it-IT" sz="2400" dirty="0" smtClean="0">
                <a:solidFill>
                  <a:srgbClr val="0070C0"/>
                </a:solidFill>
              </a:rPr>
              <a:t/>
            </a:r>
            <a:br>
              <a:rPr lang="it-IT" sz="2400" dirty="0" smtClean="0">
                <a:solidFill>
                  <a:srgbClr val="0070C0"/>
                </a:solidFill>
              </a:rPr>
            </a:br>
            <a:r>
              <a:rPr lang="it-IT" sz="2400" b="1" dirty="0" smtClean="0">
                <a:solidFill>
                  <a:srgbClr val="00B050"/>
                </a:solidFill>
              </a:rPr>
              <a:t>La sete del profitto, infatti, spinge alla diffusione nell’ambiente di veri e propri veleni. Con situazioni estreme, che diventano purtroppo fonte di malattia. </a:t>
            </a:r>
            <a:br>
              <a:rPr lang="it-IT" sz="2400" b="1" dirty="0" smtClean="0">
                <a:solidFill>
                  <a:srgbClr val="00B050"/>
                </a:solidFill>
              </a:rPr>
            </a:br>
            <a:r>
              <a:rPr lang="it-IT" sz="2400" b="1" dirty="0" smtClean="0">
                <a:solidFill>
                  <a:srgbClr val="00B050"/>
                </a:solidFill>
              </a:rPr>
              <a:t/>
            </a:r>
            <a:br>
              <a:rPr lang="it-IT" sz="2400" b="1" dirty="0" smtClean="0">
                <a:solidFill>
                  <a:srgbClr val="00B050"/>
                </a:solidFill>
              </a:rPr>
            </a:br>
            <a:r>
              <a:rPr lang="it-IT" sz="2400" dirty="0" smtClean="0">
                <a:solidFill>
                  <a:srgbClr val="FF0000"/>
                </a:solidFill>
              </a:rPr>
              <a:t>Non </a:t>
            </a:r>
            <a:r>
              <a:rPr lang="it-IT" sz="2400" dirty="0">
                <a:solidFill>
                  <a:srgbClr val="FF0000"/>
                </a:solidFill>
              </a:rPr>
              <a:t>sempre ci accorgiamo subito di questa </a:t>
            </a:r>
            <a:r>
              <a:rPr lang="it-IT" sz="2400" b="1" dirty="0">
                <a:solidFill>
                  <a:srgbClr val="FF0000"/>
                </a:solidFill>
              </a:rPr>
              <a:t>violenza contro il territorio</a:t>
            </a:r>
            <a:r>
              <a:rPr lang="it-IT" sz="2400" dirty="0">
                <a:solidFill>
                  <a:srgbClr val="FF0000"/>
                </a:solidFill>
              </a:rPr>
              <a:t>. </a:t>
            </a:r>
            <a:r>
              <a:rPr lang="it-IT" sz="2400" b="1" dirty="0">
                <a:solidFill>
                  <a:srgbClr val="FF0000"/>
                </a:solidFill>
              </a:rPr>
              <a:t>Anzi, spesso è mistificata ed altre volte viene addirittura giustificata.</a:t>
            </a:r>
            <a:r>
              <a:rPr lang="it-IT" sz="2400" dirty="0">
                <a:solidFill>
                  <a:srgbClr val="FF0000"/>
                </a:solidFill>
              </a:rPr>
              <a:t> </a:t>
            </a:r>
            <a:r>
              <a:rPr lang="it-IT" sz="2400" dirty="0" smtClean="0"/>
              <a:t/>
            </a:r>
            <a:br>
              <a:rPr lang="it-IT" sz="2400" dirty="0" smtClean="0"/>
            </a:br>
            <a:r>
              <a:rPr lang="it-IT" sz="2400" dirty="0"/>
              <a:t/>
            </a:r>
            <a:br>
              <a:rPr lang="it-IT" sz="2400" dirty="0"/>
            </a:br>
            <a:r>
              <a:rPr lang="it-IT" sz="2400" dirty="0">
                <a:solidFill>
                  <a:srgbClr val="7030A0"/>
                </a:solidFill>
              </a:rPr>
              <a:t>Di fatto, </a:t>
            </a:r>
            <a:r>
              <a:rPr lang="it-IT" sz="2400" b="1" dirty="0">
                <a:solidFill>
                  <a:srgbClr val="7030A0"/>
                </a:solidFill>
              </a:rPr>
              <a:t>la consapevolezza davanti a questi comportamenti criminali richiede tempi lunghi.</a:t>
            </a:r>
            <a:r>
              <a:rPr lang="it-IT" sz="2400" dirty="0">
                <a:solidFill>
                  <a:srgbClr val="7030A0"/>
                </a:solidFill>
              </a:rPr>
              <a:t> </a:t>
            </a:r>
            <a:r>
              <a:rPr lang="it-IT" sz="2400" dirty="0">
                <a:solidFill>
                  <a:srgbClr val="FF0000"/>
                </a:solidFill>
              </a:rPr>
              <a:t>Matura sempre lentamente, spesso solo tramite la dedizione, eroica, di chi, facendo il proprio lavoro con serietà, è come se si immolasse per creare tra la gente una adeguata coscienza della gravità del problema. </a:t>
            </a:r>
            <a:br>
              <a:rPr lang="it-IT" sz="2400" dirty="0">
                <a:solidFill>
                  <a:srgbClr val="FF0000"/>
                </a:solidFill>
              </a:rPr>
            </a:br>
            <a:endParaRPr lang="it-IT" sz="4800" dirty="0">
              <a:solidFill>
                <a:srgbClr val="FF0000"/>
              </a:solidFill>
            </a:endParaRPr>
          </a:p>
        </p:txBody>
      </p:sp>
    </p:spTree>
    <p:extLst>
      <p:ext uri="{BB962C8B-B14F-4D97-AF65-F5344CB8AC3E}">
        <p14:creationId xmlns:p14="http://schemas.microsoft.com/office/powerpoint/2010/main" val="4192392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6858000"/>
          </a:xfrm>
        </p:spPr>
        <p:txBody>
          <a:bodyPr>
            <a:noAutofit/>
          </a:bodyPr>
          <a:lstStyle/>
          <a:p>
            <a:pPr lvl="1" algn="ctr" rtl="0">
              <a:spcBef>
                <a:spcPct val="0"/>
              </a:spcBef>
            </a:pPr>
            <a:r>
              <a:rPr lang="it-IT" sz="2800" dirty="0" smtClean="0">
                <a:solidFill>
                  <a:srgbClr val="FF0000"/>
                </a:solidFill>
              </a:rPr>
              <a:t>  secondo PUNTO CRITICO: </a:t>
            </a:r>
            <a:r>
              <a:rPr lang="it-IT" sz="2800" dirty="0" smtClean="0">
                <a:solidFill>
                  <a:srgbClr val="7030A0"/>
                </a:solidFill>
              </a:rPr>
              <a:t> </a:t>
            </a:r>
            <a:r>
              <a:rPr lang="it-IT" sz="2800" b="1" dirty="0" smtClean="0">
                <a:solidFill>
                  <a:srgbClr val="7030A0"/>
                </a:solidFill>
              </a:rPr>
              <a:t>eventi meteorologici estremi</a:t>
            </a:r>
            <a:r>
              <a:rPr lang="it-IT" sz="2800" dirty="0" smtClean="0">
                <a:solidFill>
                  <a:srgbClr val="FF0000"/>
                </a:solidFill>
              </a:rPr>
              <a:t>. </a:t>
            </a:r>
            <a:br>
              <a:rPr lang="it-IT" sz="2800" dirty="0" smtClean="0">
                <a:solidFill>
                  <a:srgbClr val="FF0000"/>
                </a:solidFill>
              </a:rPr>
            </a:br>
            <a:r>
              <a:rPr lang="it-IT" sz="2800" dirty="0" smtClean="0">
                <a:solidFill>
                  <a:srgbClr val="FF0000"/>
                </a:solidFill>
              </a:rPr>
              <a:t>Tutto </a:t>
            </a:r>
            <a:r>
              <a:rPr lang="it-IT" sz="2800" dirty="0">
                <a:solidFill>
                  <a:srgbClr val="FF0000"/>
                </a:solidFill>
              </a:rPr>
              <a:t>un territorio è messo in ginocchio. </a:t>
            </a:r>
            <a:r>
              <a:rPr lang="it-IT" sz="2800" dirty="0" smtClean="0">
                <a:solidFill>
                  <a:srgbClr val="FF0000"/>
                </a:solidFill>
              </a:rPr>
              <a:t/>
            </a:r>
            <a:br>
              <a:rPr lang="it-IT" sz="2800" dirty="0" smtClean="0">
                <a:solidFill>
                  <a:srgbClr val="FF0000"/>
                </a:solidFill>
              </a:rPr>
            </a:br>
            <a:r>
              <a:rPr lang="it-IT" sz="2800" dirty="0" smtClean="0">
                <a:solidFill>
                  <a:srgbClr val="FF0000"/>
                </a:solidFill>
              </a:rPr>
              <a:t>Solidarietà </a:t>
            </a:r>
            <a:r>
              <a:rPr lang="it-IT" sz="2800" dirty="0">
                <a:solidFill>
                  <a:srgbClr val="FF0000"/>
                </a:solidFill>
              </a:rPr>
              <a:t>solo emotiva, superficiale. </a:t>
            </a:r>
            <a:r>
              <a:rPr lang="it-IT" sz="2800" dirty="0" smtClean="0">
                <a:solidFill>
                  <a:srgbClr val="FF0000"/>
                </a:solidFill>
              </a:rPr>
              <a:t/>
            </a:r>
            <a:br>
              <a:rPr lang="it-IT" sz="2800" dirty="0" smtClean="0">
                <a:solidFill>
                  <a:srgbClr val="FF0000"/>
                </a:solidFill>
              </a:rPr>
            </a:br>
            <a:r>
              <a:rPr lang="it-IT" sz="2800" dirty="0">
                <a:solidFill>
                  <a:srgbClr val="FF0000"/>
                </a:solidFill>
              </a:rPr>
              <a:t/>
            </a:r>
            <a:br>
              <a:rPr lang="it-IT" sz="2800" dirty="0">
                <a:solidFill>
                  <a:srgbClr val="FF0000"/>
                </a:solidFill>
              </a:rPr>
            </a:br>
            <a:r>
              <a:rPr lang="it-IT" sz="2800" dirty="0" smtClean="0">
                <a:solidFill>
                  <a:srgbClr val="00B050"/>
                </a:solidFill>
              </a:rPr>
              <a:t>La </a:t>
            </a:r>
            <a:r>
              <a:rPr lang="it-IT" sz="2800" dirty="0">
                <a:solidFill>
                  <a:srgbClr val="00B050"/>
                </a:solidFill>
              </a:rPr>
              <a:t>cosa più grave è la carente consapevolezza da parte della comunità civile </a:t>
            </a:r>
            <a:r>
              <a:rPr lang="it-IT" sz="2800" dirty="0" smtClean="0">
                <a:solidFill>
                  <a:srgbClr val="00B050"/>
                </a:solidFill>
              </a:rPr>
              <a:t>circa </a:t>
            </a:r>
            <a:r>
              <a:rPr lang="it-IT" sz="2800" dirty="0">
                <a:solidFill>
                  <a:srgbClr val="00B050"/>
                </a:solidFill>
              </a:rPr>
              <a:t>le vere cause che a monte determinano questi tristi eventi! Restiamo sì addolorati, ma poco riflettiamo ed ancor meno siamo disposti a cambiare, per mettere in discussione il nostro stile di vita!</a:t>
            </a:r>
            <a:br>
              <a:rPr lang="it-IT" sz="2800" dirty="0">
                <a:solidFill>
                  <a:srgbClr val="00B050"/>
                </a:solidFill>
              </a:rPr>
            </a:br>
            <a:endParaRPr lang="it-IT" sz="5400" dirty="0">
              <a:solidFill>
                <a:srgbClr val="00B050"/>
              </a:solidFill>
            </a:endParaRPr>
          </a:p>
        </p:txBody>
      </p:sp>
    </p:spTree>
    <p:extLst>
      <p:ext uri="{BB962C8B-B14F-4D97-AF65-F5344CB8AC3E}">
        <p14:creationId xmlns:p14="http://schemas.microsoft.com/office/powerpoint/2010/main" val="1052893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50706"/>
          </a:xfrm>
        </p:spPr>
        <p:txBody>
          <a:bodyPr>
            <a:normAutofit fontScale="90000"/>
          </a:bodyPr>
          <a:lstStyle/>
          <a:p>
            <a:pPr lvl="1" algn="ctr" rtl="0">
              <a:spcBef>
                <a:spcPct val="0"/>
              </a:spcBef>
            </a:pPr>
            <a:r>
              <a:rPr lang="it-IT" sz="3200" dirty="0" smtClean="0">
                <a:solidFill>
                  <a:srgbClr val="FF0000"/>
                </a:solidFill>
              </a:rPr>
              <a:t>Terzo PUNTO CRITICO: </a:t>
            </a:r>
            <a:r>
              <a:rPr lang="it-IT" sz="3200" b="1" dirty="0" smtClean="0">
                <a:solidFill>
                  <a:srgbClr val="00B050"/>
                </a:solidFill>
              </a:rPr>
              <a:t>mancanza </a:t>
            </a:r>
            <a:r>
              <a:rPr lang="it-IT" sz="3200" b="1" dirty="0">
                <a:solidFill>
                  <a:srgbClr val="00B050"/>
                </a:solidFill>
              </a:rPr>
              <a:t>di una vera cultura preventiva</a:t>
            </a:r>
            <a:r>
              <a:rPr lang="it-IT" sz="3200" dirty="0">
                <a:solidFill>
                  <a:srgbClr val="00B050"/>
                </a:solidFill>
              </a:rPr>
              <a:t> davanti ai tanti disastri sociali e </a:t>
            </a:r>
            <a:r>
              <a:rPr lang="it-IT" sz="3200" dirty="0" smtClean="0">
                <a:solidFill>
                  <a:srgbClr val="00B050"/>
                </a:solidFill>
              </a:rPr>
              <a:t>ambientali</a:t>
            </a:r>
            <a:r>
              <a:rPr lang="it-IT" sz="3200" dirty="0" smtClean="0"/>
              <a:t>. </a:t>
            </a:r>
            <a:br>
              <a:rPr lang="it-IT" sz="3200" dirty="0" smtClean="0"/>
            </a:br>
            <a:r>
              <a:rPr lang="it-IT" sz="3200" dirty="0"/>
              <a:t/>
            </a:r>
            <a:br>
              <a:rPr lang="it-IT" sz="3200" dirty="0"/>
            </a:br>
            <a:r>
              <a:rPr lang="it-IT" sz="3200" dirty="0" smtClean="0">
                <a:solidFill>
                  <a:srgbClr val="0070C0"/>
                </a:solidFill>
              </a:rPr>
              <a:t>È </a:t>
            </a:r>
            <a:r>
              <a:rPr lang="it-IT" sz="3200" dirty="0">
                <a:solidFill>
                  <a:srgbClr val="0070C0"/>
                </a:solidFill>
              </a:rPr>
              <a:t>l’aspetto culturale del problema, di certo l’aspetto più preoccupante, perché completa il quadro globale della violazione del giardino di Dio: “</a:t>
            </a:r>
            <a:r>
              <a:rPr lang="it-IT" sz="3200" i="1" dirty="0">
                <a:solidFill>
                  <a:srgbClr val="0070C0"/>
                </a:solidFill>
              </a:rPr>
              <a:t>Siamo infatti tutti chiamati a prenderci cura della fragilità del popolo e del mondo in cui viviamo”</a:t>
            </a:r>
            <a:r>
              <a:rPr lang="it-IT" sz="3200" dirty="0">
                <a:solidFill>
                  <a:srgbClr val="0070C0"/>
                </a:solidFill>
              </a:rPr>
              <a:t> (</a:t>
            </a:r>
            <a:r>
              <a:rPr lang="it-IT" sz="3200" i="1" dirty="0">
                <a:solidFill>
                  <a:srgbClr val="0070C0"/>
                </a:solidFill>
              </a:rPr>
              <a:t>Evangelii </a:t>
            </a:r>
            <a:r>
              <a:rPr lang="it-IT" sz="3200" i="1" dirty="0" err="1">
                <a:solidFill>
                  <a:srgbClr val="0070C0"/>
                </a:solidFill>
              </a:rPr>
              <a:t>gaudium</a:t>
            </a:r>
            <a:r>
              <a:rPr lang="it-IT" sz="3200" dirty="0">
                <a:solidFill>
                  <a:srgbClr val="0070C0"/>
                </a:solidFill>
              </a:rPr>
              <a:t> 215)</a:t>
            </a:r>
            <a:br>
              <a:rPr lang="it-IT" sz="3200" dirty="0">
                <a:solidFill>
                  <a:srgbClr val="0070C0"/>
                </a:solidFill>
              </a:rPr>
            </a:br>
            <a:endParaRPr lang="it-IT" sz="6000" dirty="0">
              <a:solidFill>
                <a:srgbClr val="0070C0"/>
              </a:solidFill>
            </a:endParaRPr>
          </a:p>
        </p:txBody>
      </p:sp>
    </p:spTree>
    <p:extLst>
      <p:ext uri="{BB962C8B-B14F-4D97-AF65-F5344CB8AC3E}">
        <p14:creationId xmlns:p14="http://schemas.microsoft.com/office/powerpoint/2010/main" val="3192538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78698"/>
          </a:xfrm>
        </p:spPr>
        <p:txBody>
          <a:bodyPr>
            <a:normAutofit/>
          </a:bodyPr>
          <a:lstStyle/>
          <a:p>
            <a:r>
              <a:rPr lang="it-IT" sz="2000" dirty="0">
                <a:solidFill>
                  <a:srgbClr val="00B050"/>
                </a:solidFill>
              </a:rPr>
              <a:t/>
            </a:r>
            <a:br>
              <a:rPr lang="it-IT" sz="2000" dirty="0">
                <a:solidFill>
                  <a:srgbClr val="00B050"/>
                </a:solidFill>
              </a:rPr>
            </a:br>
            <a:r>
              <a:rPr lang="it-IT" sz="2000" b="1" dirty="0" smtClean="0">
                <a:solidFill>
                  <a:srgbClr val="FF0000"/>
                </a:solidFill>
              </a:rPr>
              <a:t>La</a:t>
            </a:r>
            <a:r>
              <a:rPr lang="it-IT" sz="2000" dirty="0" smtClean="0">
                <a:solidFill>
                  <a:srgbClr val="FF0000"/>
                </a:solidFill>
              </a:rPr>
              <a:t> </a:t>
            </a:r>
            <a:r>
              <a:rPr lang="it-IT" sz="2000" dirty="0">
                <a:solidFill>
                  <a:srgbClr val="FF0000"/>
                </a:solidFill>
              </a:rPr>
              <a:t>consapevolezza </a:t>
            </a:r>
            <a:r>
              <a:rPr lang="it-IT" sz="2000" dirty="0" smtClean="0">
                <a:solidFill>
                  <a:srgbClr val="FF0000"/>
                </a:solidFill>
              </a:rPr>
              <a:t>RAGIONEVOLE ED ETICAMENTE CENTRATA del </a:t>
            </a:r>
            <a:r>
              <a:rPr lang="it-IT" sz="2000" dirty="0">
                <a:solidFill>
                  <a:srgbClr val="FF0000"/>
                </a:solidFill>
              </a:rPr>
              <a:t>dono ricevuto </a:t>
            </a:r>
            <a:r>
              <a:rPr lang="it-IT" sz="2000" dirty="0" smtClean="0">
                <a:solidFill>
                  <a:srgbClr val="7030A0"/>
                </a:solidFill>
              </a:rPr>
              <a:t>spinge </a:t>
            </a:r>
            <a:r>
              <a:rPr lang="it-IT" sz="2000" dirty="0">
                <a:solidFill>
                  <a:srgbClr val="7030A0"/>
                </a:solidFill>
              </a:rPr>
              <a:t>a garantire un ambiente </a:t>
            </a:r>
            <a:r>
              <a:rPr lang="it-IT" sz="2000" dirty="0" smtClean="0">
                <a:solidFill>
                  <a:srgbClr val="7030A0"/>
                </a:solidFill>
              </a:rPr>
              <a:t>sostenibile </a:t>
            </a:r>
            <a:r>
              <a:rPr lang="it-IT" sz="2000" dirty="0" smtClean="0">
                <a:solidFill>
                  <a:srgbClr val="FF0000"/>
                </a:solidFill>
              </a:rPr>
              <a:t>ATTRAVERSO UNA PAROLA CHIAVE: </a:t>
            </a:r>
            <a:br>
              <a:rPr lang="it-IT" sz="2000" dirty="0" smtClean="0">
                <a:solidFill>
                  <a:srgbClr val="FF0000"/>
                </a:solidFill>
              </a:rPr>
            </a:br>
            <a:r>
              <a:rPr lang="it-IT" sz="3600" b="1" dirty="0" smtClean="0">
                <a:solidFill>
                  <a:srgbClr val="7030A0"/>
                </a:solidFill>
              </a:rPr>
              <a:t>custodire</a:t>
            </a:r>
            <a:br>
              <a:rPr lang="it-IT" sz="3600" b="1" dirty="0" smtClean="0">
                <a:solidFill>
                  <a:srgbClr val="7030A0"/>
                </a:solidFill>
              </a:rPr>
            </a:br>
            <a:r>
              <a:rPr lang="it-IT" sz="3600" dirty="0" smtClean="0">
                <a:solidFill>
                  <a:srgbClr val="7030A0"/>
                </a:solidFill>
              </a:rPr>
              <a:t> </a:t>
            </a:r>
            <a:r>
              <a:rPr lang="it-IT" sz="2000" dirty="0"/>
              <a:t/>
            </a:r>
            <a:br>
              <a:rPr lang="it-IT" sz="2000" dirty="0"/>
            </a:br>
            <a:r>
              <a:rPr lang="it-IT" sz="2000" dirty="0" smtClean="0">
                <a:solidFill>
                  <a:srgbClr val="0070C0"/>
                </a:solidFill>
              </a:rPr>
              <a:t>“</a:t>
            </a:r>
            <a:r>
              <a:rPr lang="it-IT" sz="2000" i="1" dirty="0">
                <a:solidFill>
                  <a:srgbClr val="0070C0"/>
                </a:solidFill>
              </a:rPr>
              <a:t>La vocazione del custodire non riguarda solamente noi cristiani perché ha una dimensione che precede e che è semplicemente umana, riguarda tutti. È l’avere rispetto per ogni creatura di Dio e per l’ambiente in cui viviamo</a:t>
            </a:r>
            <a:r>
              <a:rPr lang="it-IT" sz="2000" dirty="0" smtClean="0">
                <a:solidFill>
                  <a:srgbClr val="0070C0"/>
                </a:solidFill>
              </a:rPr>
              <a:t>”. Francesco</a:t>
            </a:r>
            <a:br>
              <a:rPr lang="it-IT" sz="2000" dirty="0" smtClean="0">
                <a:solidFill>
                  <a:srgbClr val="0070C0"/>
                </a:solidFill>
              </a:rPr>
            </a:br>
            <a:r>
              <a:rPr lang="it-IT" sz="2000" dirty="0">
                <a:solidFill>
                  <a:srgbClr val="0070C0"/>
                </a:solidFill>
              </a:rPr>
              <a:t/>
            </a:r>
            <a:br>
              <a:rPr lang="it-IT" sz="2000" dirty="0">
                <a:solidFill>
                  <a:srgbClr val="0070C0"/>
                </a:solidFill>
              </a:rPr>
            </a:br>
            <a:r>
              <a:rPr lang="it-IT" sz="3600" b="1" dirty="0">
                <a:solidFill>
                  <a:srgbClr val="00B050"/>
                </a:solidFill>
              </a:rPr>
              <a:t>Impegni conseguenti</a:t>
            </a:r>
            <a:br>
              <a:rPr lang="it-IT" sz="3600" b="1" dirty="0">
                <a:solidFill>
                  <a:srgbClr val="00B050"/>
                </a:solidFill>
              </a:rPr>
            </a:br>
            <a:r>
              <a:rPr lang="it-IT" sz="2000" dirty="0" smtClean="0">
                <a:solidFill>
                  <a:srgbClr val="C00000"/>
                </a:solidFill>
              </a:rPr>
              <a:t> </a:t>
            </a:r>
            <a:r>
              <a:rPr lang="it-IT" sz="2000" dirty="0" smtClean="0">
                <a:solidFill>
                  <a:srgbClr val="0070C0"/>
                </a:solidFill>
              </a:rPr>
              <a:t>1. coscienza </a:t>
            </a:r>
            <a:r>
              <a:rPr lang="it-IT" sz="2000" dirty="0">
                <a:solidFill>
                  <a:srgbClr val="0070C0"/>
                </a:solidFill>
              </a:rPr>
              <a:t>di un impegno culturale; </a:t>
            </a:r>
            <a:r>
              <a:rPr lang="it-IT" sz="2000" dirty="0" smtClean="0">
                <a:solidFill>
                  <a:srgbClr val="00B050"/>
                </a:solidFill>
              </a:rPr>
              <a:t>2. VIGILANZA/denuncia </a:t>
            </a:r>
            <a:r>
              <a:rPr lang="it-IT" sz="2000" dirty="0">
                <a:solidFill>
                  <a:srgbClr val="00B050"/>
                </a:solidFill>
              </a:rPr>
              <a:t>davanti ai disastri; </a:t>
            </a:r>
            <a:r>
              <a:rPr lang="it-IT" sz="2000" dirty="0" smtClean="0">
                <a:solidFill>
                  <a:srgbClr val="FF0000"/>
                </a:solidFill>
              </a:rPr>
              <a:t>3</a:t>
            </a:r>
            <a:r>
              <a:rPr lang="it-IT" sz="2400" dirty="0" smtClean="0">
                <a:solidFill>
                  <a:srgbClr val="FF0000"/>
                </a:solidFill>
              </a:rPr>
              <a:t>. rete </a:t>
            </a:r>
            <a:r>
              <a:rPr lang="it-IT" sz="2400" dirty="0">
                <a:solidFill>
                  <a:srgbClr val="FF0000"/>
                </a:solidFill>
              </a:rPr>
              <a:t>di speranza </a:t>
            </a:r>
            <a:r>
              <a:rPr lang="it-IT" sz="2000" dirty="0">
                <a:solidFill>
                  <a:srgbClr val="FF0000"/>
                </a:solidFill>
              </a:rPr>
              <a:t>nel futuro.</a:t>
            </a:r>
            <a:br>
              <a:rPr lang="it-IT" sz="2000" dirty="0">
                <a:solidFill>
                  <a:srgbClr val="FF0000"/>
                </a:solidFill>
              </a:rPr>
            </a:br>
            <a:endParaRPr lang="it-IT" sz="2000" dirty="0">
              <a:solidFill>
                <a:srgbClr val="FF0000"/>
              </a:solidFill>
            </a:endParaRPr>
          </a:p>
        </p:txBody>
      </p:sp>
    </p:spTree>
    <p:extLst>
      <p:ext uri="{BB962C8B-B14F-4D97-AF65-F5344CB8AC3E}">
        <p14:creationId xmlns:p14="http://schemas.microsoft.com/office/powerpoint/2010/main" val="26287537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538738"/>
          </a:xfrm>
        </p:spPr>
        <p:txBody>
          <a:bodyPr>
            <a:normAutofit/>
          </a:bodyPr>
          <a:lstStyle/>
          <a:p>
            <a:pPr lvl="2"/>
            <a:r>
              <a:rPr lang="it-IT" sz="2000" b="1" i="1" dirty="0">
                <a:solidFill>
                  <a:srgbClr val="FF0000"/>
                </a:solidFill>
              </a:rPr>
              <a:t>La priorità dell’impegno culturale</a:t>
            </a:r>
            <a:r>
              <a:rPr lang="it-IT" sz="2000" b="1" dirty="0"/>
              <a:t>. </a:t>
            </a:r>
            <a:r>
              <a:rPr lang="it-IT" sz="2000" dirty="0"/>
              <a:t>La custodia della terra ci chiede di amarla, vigilando con matura consapevolezza. </a:t>
            </a:r>
            <a:r>
              <a:rPr lang="it-IT" sz="2000" dirty="0" smtClean="0"/>
              <a:t>Tutti </a:t>
            </a:r>
            <a:r>
              <a:rPr lang="it-IT" sz="2000" dirty="0"/>
              <a:t>siamo chiamati a questo compito che </a:t>
            </a:r>
            <a:r>
              <a:rPr lang="it-IT" sz="2000" dirty="0">
                <a:solidFill>
                  <a:srgbClr val="FF0000"/>
                </a:solidFill>
              </a:rPr>
              <a:t>si fa premura già nelle </a:t>
            </a:r>
            <a:r>
              <a:rPr lang="it-IT" sz="2000" u="sng" dirty="0">
                <a:solidFill>
                  <a:srgbClr val="FF0000"/>
                </a:solidFill>
              </a:rPr>
              <a:t>scuole</a:t>
            </a:r>
            <a:r>
              <a:rPr lang="it-IT" sz="2000" dirty="0">
                <a:solidFill>
                  <a:srgbClr val="FF0000"/>
                </a:solidFill>
              </a:rPr>
              <a:t> accrescendo la coscienza ecologica viva </a:t>
            </a:r>
            <a:r>
              <a:rPr lang="it-IT" sz="2000" dirty="0" smtClean="0">
                <a:solidFill>
                  <a:srgbClr val="FF0000"/>
                </a:solidFill>
              </a:rPr>
              <a:t>soprattutto tra </a:t>
            </a:r>
            <a:r>
              <a:rPr lang="it-IT" sz="2000" dirty="0">
                <a:solidFill>
                  <a:srgbClr val="FF0000"/>
                </a:solidFill>
              </a:rPr>
              <a:t>i giovani. </a:t>
            </a:r>
            <a:r>
              <a:rPr lang="it-IT" sz="2000" smtClean="0">
                <a:solidFill>
                  <a:srgbClr val="FF0000"/>
                </a:solidFill>
              </a:rPr>
              <a:t>Sensibilità etica.</a:t>
            </a:r>
            <a:r>
              <a:rPr lang="it-IT" sz="2000" dirty="0" smtClean="0">
                <a:solidFill>
                  <a:srgbClr val="FF0000"/>
                </a:solidFill>
              </a:rPr>
              <a:t/>
            </a:r>
            <a:br>
              <a:rPr lang="it-IT" sz="2000" dirty="0" smtClean="0">
                <a:solidFill>
                  <a:srgbClr val="FF0000"/>
                </a:solidFill>
              </a:rPr>
            </a:br>
            <a:r>
              <a:rPr lang="it-IT" sz="2000" dirty="0">
                <a:solidFill>
                  <a:srgbClr val="FF0000"/>
                </a:solidFill>
              </a:rPr>
              <a:t/>
            </a:r>
            <a:br>
              <a:rPr lang="it-IT" sz="2000" dirty="0">
                <a:solidFill>
                  <a:srgbClr val="FF0000"/>
                </a:solidFill>
              </a:rPr>
            </a:br>
            <a:r>
              <a:rPr lang="it-IT" sz="2000" dirty="0" smtClean="0"/>
              <a:t>Si </a:t>
            </a:r>
            <a:r>
              <a:rPr lang="it-IT" sz="2000" dirty="0"/>
              <a:t>tratta di concretizzare quella “conversione ecologica” </a:t>
            </a:r>
            <a:r>
              <a:rPr lang="it-IT" sz="2000" dirty="0" smtClean="0"/>
              <a:t> come </a:t>
            </a:r>
            <a:r>
              <a:rPr lang="it-IT" sz="2000" dirty="0" smtClean="0">
                <a:solidFill>
                  <a:srgbClr val="FF0000"/>
                </a:solidFill>
              </a:rPr>
              <a:t>capacità </a:t>
            </a:r>
            <a:r>
              <a:rPr lang="it-IT" sz="2000" dirty="0">
                <a:solidFill>
                  <a:srgbClr val="FF0000"/>
                </a:solidFill>
              </a:rPr>
              <a:t>critica per cogliere le ingiustizie presenti in un modello di sviluppo che non rispetta l’ambiente.</a:t>
            </a:r>
            <a:r>
              <a:rPr lang="it-IT" sz="2000" dirty="0"/>
              <a:t> </a:t>
            </a:r>
            <a:r>
              <a:rPr lang="it-IT" sz="2000" dirty="0" smtClean="0"/>
              <a:t/>
            </a:r>
            <a:br>
              <a:rPr lang="it-IT" sz="2000" dirty="0" smtClean="0"/>
            </a:br>
            <a:r>
              <a:rPr lang="it-IT" sz="2000" dirty="0" smtClean="0"/>
              <a:t>Abbiamo </a:t>
            </a:r>
            <a:r>
              <a:rPr lang="it-IT" sz="2000" dirty="0"/>
              <a:t>cioè bisogno di </a:t>
            </a:r>
            <a:r>
              <a:rPr lang="it-IT" sz="2000" dirty="0">
                <a:solidFill>
                  <a:srgbClr val="FF0000"/>
                </a:solidFill>
              </a:rPr>
              <a:t>un’economia capace di generare lavoro senza violare la terra, valorizzandola piuttosto come ricchezza produttiva e come crescita sociale. </a:t>
            </a:r>
            <a:r>
              <a:rPr lang="it-IT" sz="2000" dirty="0" smtClean="0">
                <a:solidFill>
                  <a:srgbClr val="FF0000"/>
                </a:solidFill>
              </a:rPr>
              <a:t/>
            </a:r>
            <a:br>
              <a:rPr lang="it-IT" sz="2000" dirty="0" smtClean="0">
                <a:solidFill>
                  <a:srgbClr val="FF0000"/>
                </a:solidFill>
              </a:rPr>
            </a:br>
            <a:r>
              <a:rPr lang="it-IT" sz="2000" dirty="0"/>
              <a:t/>
            </a:r>
            <a:br>
              <a:rPr lang="it-IT" sz="2000" dirty="0"/>
            </a:br>
            <a:r>
              <a:rPr lang="it-IT" sz="2000" dirty="0"/>
              <a:t>Si pensi </a:t>
            </a:r>
            <a:r>
              <a:rPr lang="it-IT" sz="2000" dirty="0">
                <a:solidFill>
                  <a:srgbClr val="00B050"/>
                </a:solidFill>
              </a:rPr>
              <a:t>alla </a:t>
            </a:r>
            <a:r>
              <a:rPr lang="it-IT" sz="2000" b="1" dirty="0">
                <a:solidFill>
                  <a:srgbClr val="00B050"/>
                </a:solidFill>
              </a:rPr>
              <a:t>interconnessione tra rispetto dell’ambiente, agricoltura, turismo e benessere sociale.</a:t>
            </a:r>
            <a:r>
              <a:rPr lang="it-IT" sz="2000" dirty="0">
                <a:solidFill>
                  <a:srgbClr val="00B050"/>
                </a:solidFill>
              </a:rPr>
              <a:t> </a:t>
            </a:r>
            <a:r>
              <a:rPr lang="it-IT" sz="2000" dirty="0" smtClean="0"/>
              <a:t>  </a:t>
            </a:r>
            <a:endParaRPr lang="it-IT" sz="3200" dirty="0"/>
          </a:p>
        </p:txBody>
      </p:sp>
    </p:spTree>
    <p:extLst>
      <p:ext uri="{BB962C8B-B14F-4D97-AF65-F5344CB8AC3E}">
        <p14:creationId xmlns:p14="http://schemas.microsoft.com/office/powerpoint/2010/main" val="4058773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22714"/>
          </a:xfrm>
        </p:spPr>
        <p:txBody>
          <a:bodyPr>
            <a:normAutofit/>
          </a:bodyPr>
          <a:lstStyle/>
          <a:p>
            <a:pPr lvl="0"/>
            <a:r>
              <a:rPr lang="it-IT" sz="2800" b="1" i="1" dirty="0">
                <a:solidFill>
                  <a:srgbClr val="FF0000"/>
                </a:solidFill>
              </a:rPr>
              <a:t>La denuncia davanti ai disastri </a:t>
            </a:r>
            <a:r>
              <a:rPr lang="it-IT" sz="2800" b="1" i="1" dirty="0" smtClean="0">
                <a:solidFill>
                  <a:srgbClr val="FF0000"/>
                </a:solidFill>
              </a:rPr>
              <a:t>ecologici</a:t>
            </a:r>
            <a:r>
              <a:rPr lang="it-IT" sz="2400" b="1" i="1" dirty="0" smtClean="0">
                <a:solidFill>
                  <a:srgbClr val="FF0000"/>
                </a:solidFill>
              </a:rPr>
              <a:t>: </a:t>
            </a:r>
            <a:r>
              <a:rPr lang="it-IT" sz="2400" dirty="0" smtClean="0"/>
              <a:t>custodia è </a:t>
            </a:r>
            <a:r>
              <a:rPr lang="it-IT" sz="2400" b="1" dirty="0" smtClean="0">
                <a:solidFill>
                  <a:srgbClr val="FF0000"/>
                </a:solidFill>
              </a:rPr>
              <a:t>chiara </a:t>
            </a:r>
            <a:r>
              <a:rPr lang="it-IT" sz="2400" b="1" dirty="0">
                <a:solidFill>
                  <a:srgbClr val="FF0000"/>
                </a:solidFill>
              </a:rPr>
              <a:t>denuncia nei confronti di chi viola quest’armonia del creato</a:t>
            </a:r>
            <a:r>
              <a:rPr lang="it-IT" sz="2400" dirty="0">
                <a:solidFill>
                  <a:srgbClr val="FF0000"/>
                </a:solidFill>
              </a:rPr>
              <a:t>.</a:t>
            </a:r>
            <a:r>
              <a:rPr lang="it-IT" sz="2400" dirty="0"/>
              <a:t> </a:t>
            </a:r>
            <a:r>
              <a:rPr lang="it-IT" sz="2400" dirty="0" smtClean="0"/>
              <a:t/>
            </a:r>
            <a:br>
              <a:rPr lang="it-IT" sz="2400" dirty="0" smtClean="0"/>
            </a:br>
            <a:r>
              <a:rPr lang="it-IT" sz="2400" dirty="0" smtClean="0"/>
              <a:t>Ci </a:t>
            </a:r>
            <a:r>
              <a:rPr lang="it-IT" sz="2400" dirty="0"/>
              <a:t>vuole sempre qualcuno che, come sentinella, coglie per primo i problemi e rende consapevole tutta la comunità della gravità della situazione. Specie davanti ai rifiuti. </a:t>
            </a:r>
            <a:r>
              <a:rPr lang="it-IT" sz="2400" b="1" dirty="0">
                <a:solidFill>
                  <a:srgbClr val="FF0000"/>
                </a:solidFill>
              </a:rPr>
              <a:t>Chi ha tristemente inquinato, deve consapevolmente pagare riparando il male compiuto. </a:t>
            </a:r>
            <a:r>
              <a:rPr lang="it-IT" sz="2400" b="1" dirty="0" smtClean="0">
                <a:solidFill>
                  <a:srgbClr val="FF0000"/>
                </a:solidFill>
              </a:rPr>
              <a:t/>
            </a:r>
            <a:br>
              <a:rPr lang="it-IT" sz="2400" b="1" dirty="0" smtClean="0">
                <a:solidFill>
                  <a:srgbClr val="FF0000"/>
                </a:solidFill>
              </a:rPr>
            </a:br>
            <a:r>
              <a:rPr lang="it-IT" sz="2400" dirty="0">
                <a:solidFill>
                  <a:srgbClr val="FF0000"/>
                </a:solidFill>
              </a:rPr>
              <a:t/>
            </a:r>
            <a:br>
              <a:rPr lang="it-IT" sz="2400" dirty="0">
                <a:solidFill>
                  <a:srgbClr val="FF0000"/>
                </a:solidFill>
              </a:rPr>
            </a:br>
            <a:r>
              <a:rPr lang="it-IT" sz="2400" dirty="0"/>
              <a:t>In particolare </a:t>
            </a:r>
            <a:r>
              <a:rPr lang="it-IT" sz="2400" b="1" dirty="0">
                <a:solidFill>
                  <a:srgbClr val="FF0000"/>
                </a:solidFill>
              </a:rPr>
              <a:t>va bloccata la criminalità che ha speculato sui rifiuti, seppellendoli e creando occasione di morte, distruggendo la salubrità dell’ambiente</a:t>
            </a:r>
            <a:r>
              <a:rPr lang="it-IT" sz="2400" dirty="0">
                <a:solidFill>
                  <a:srgbClr val="FF0000"/>
                </a:solidFill>
              </a:rPr>
              <a:t>.</a:t>
            </a:r>
            <a:r>
              <a:rPr lang="it-IT" sz="2400" dirty="0"/>
              <a:t> </a:t>
            </a:r>
            <a:r>
              <a:rPr lang="it-IT" sz="2400" dirty="0">
                <a:solidFill>
                  <a:srgbClr val="002060"/>
                </a:solidFill>
              </a:rPr>
              <a:t>Ma anche le nostre piccole violazioni quotidiane vanno segnalate, quando siamo poco rispettosi delle regole ecologiche...</a:t>
            </a:r>
            <a:br>
              <a:rPr lang="it-IT" sz="2400" dirty="0">
                <a:solidFill>
                  <a:srgbClr val="002060"/>
                </a:solidFill>
              </a:rPr>
            </a:br>
            <a:endParaRPr lang="it-IT" sz="2400" dirty="0">
              <a:solidFill>
                <a:srgbClr val="002060"/>
              </a:solidFill>
            </a:endParaRPr>
          </a:p>
        </p:txBody>
      </p:sp>
    </p:spTree>
    <p:extLst>
      <p:ext uri="{BB962C8B-B14F-4D97-AF65-F5344CB8AC3E}">
        <p14:creationId xmlns:p14="http://schemas.microsoft.com/office/powerpoint/2010/main" val="1999557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16632"/>
            <a:ext cx="8507288" cy="6336704"/>
          </a:xfrm>
        </p:spPr>
        <p:txBody>
          <a:bodyPr>
            <a:noAutofit/>
          </a:bodyPr>
          <a:lstStyle/>
          <a:p>
            <a:pPr lvl="0"/>
            <a:r>
              <a:rPr lang="it-IT" sz="3200" b="1" i="1" dirty="0">
                <a:solidFill>
                  <a:srgbClr val="FF0000"/>
                </a:solidFill>
              </a:rPr>
              <a:t>La rete di speranza</a:t>
            </a:r>
            <a:r>
              <a:rPr lang="it-IT" sz="2400" b="1" dirty="0"/>
              <a:t>. Siamo </a:t>
            </a:r>
            <a:r>
              <a:rPr lang="it-IT" sz="2400" b="1" dirty="0">
                <a:solidFill>
                  <a:srgbClr val="00B050"/>
                </a:solidFill>
              </a:rPr>
              <a:t>chiamati a fare rete lasciandoci coinvolgere in forme di collaborazione con la società civile e le istituzioni. Va maturata insieme una rinnovata etica civile. </a:t>
            </a:r>
            <a:r>
              <a:rPr lang="it-IT" sz="2400" b="1" dirty="0" smtClean="0">
                <a:solidFill>
                  <a:srgbClr val="00B050"/>
                </a:solidFill>
              </a:rPr>
              <a:t/>
            </a:r>
            <a:br>
              <a:rPr lang="it-IT" sz="2400" b="1" dirty="0" smtClean="0">
                <a:solidFill>
                  <a:srgbClr val="00B050"/>
                </a:solidFill>
              </a:rPr>
            </a:br>
            <a:r>
              <a:rPr lang="it-IT" sz="2400" b="1" dirty="0">
                <a:solidFill>
                  <a:srgbClr val="00B050"/>
                </a:solidFill>
              </a:rPr>
              <a:t/>
            </a:r>
            <a:br>
              <a:rPr lang="it-IT" sz="2400" b="1" dirty="0">
                <a:solidFill>
                  <a:srgbClr val="00B050"/>
                </a:solidFill>
              </a:rPr>
            </a:br>
            <a:r>
              <a:rPr lang="it-IT" sz="2400" b="1" dirty="0" smtClean="0"/>
              <a:t>È </a:t>
            </a:r>
            <a:r>
              <a:rPr lang="it-IT" sz="2400" b="1" dirty="0"/>
              <a:t>importante che </a:t>
            </a:r>
            <a:r>
              <a:rPr lang="it-IT" sz="2400" b="1" dirty="0">
                <a:solidFill>
                  <a:srgbClr val="00B050"/>
                </a:solidFill>
              </a:rPr>
              <a:t>nessuno resti spettatore,</a:t>
            </a:r>
            <a:r>
              <a:rPr lang="it-IT" sz="2400" b="1" dirty="0"/>
              <a:t> ma tutti attori, vigilando </a:t>
            </a:r>
            <a:r>
              <a:rPr lang="it-IT" sz="2400" b="1" dirty="0" smtClean="0"/>
              <a:t> </a:t>
            </a:r>
            <a:r>
              <a:rPr lang="it-IT" sz="2400" b="1" i="1" dirty="0" smtClean="0"/>
              <a:t>e </a:t>
            </a:r>
            <a:r>
              <a:rPr lang="it-IT" sz="2400" b="1" dirty="0"/>
              <a:t>accrescendo </a:t>
            </a:r>
            <a:r>
              <a:rPr lang="it-IT" sz="2400" b="1" i="1" dirty="0"/>
              <a:t>la cultura ecologica. </a:t>
            </a:r>
            <a:r>
              <a:rPr lang="it-IT" sz="2400" b="1" dirty="0" smtClean="0"/>
              <a:t> </a:t>
            </a:r>
            <a:br>
              <a:rPr lang="it-IT" sz="2400" b="1" dirty="0" smtClean="0"/>
            </a:br>
            <a:r>
              <a:rPr lang="it-IT" sz="2400" b="1" dirty="0" smtClean="0"/>
              <a:t/>
            </a:r>
            <a:br>
              <a:rPr lang="it-IT" sz="2400" b="1" dirty="0" smtClean="0"/>
            </a:br>
            <a:r>
              <a:rPr lang="it-IT" sz="2400" b="1" dirty="0" smtClean="0">
                <a:solidFill>
                  <a:srgbClr val="FF0000"/>
                </a:solidFill>
              </a:rPr>
              <a:t>Solo </a:t>
            </a:r>
            <a:r>
              <a:rPr lang="it-IT" sz="2400" b="1" dirty="0">
                <a:solidFill>
                  <a:srgbClr val="FF0000"/>
                </a:solidFill>
              </a:rPr>
              <a:t>così, tramite questa rete, potremo andare alle radici profonde dei disastri sociali ed ecologici, superando la superficiale emozione del momento.</a:t>
            </a:r>
            <a:r>
              <a:rPr lang="it-IT" sz="2400" b="1" dirty="0"/>
              <a:t> </a:t>
            </a:r>
            <a:r>
              <a:rPr lang="it-IT" sz="2400" b="1" dirty="0">
                <a:solidFill>
                  <a:srgbClr val="0070C0"/>
                </a:solidFill>
              </a:rPr>
              <a:t>Tanti nostri stili di vita vanno cambiati, per assumere </a:t>
            </a:r>
            <a:r>
              <a:rPr lang="it-IT" sz="2400" b="1" i="1" dirty="0">
                <a:solidFill>
                  <a:srgbClr val="0070C0"/>
                </a:solidFill>
              </a:rPr>
              <a:t>la sobrietà</a:t>
            </a:r>
            <a:r>
              <a:rPr lang="it-IT" sz="2400" b="1" dirty="0">
                <a:solidFill>
                  <a:srgbClr val="0070C0"/>
                </a:solidFill>
              </a:rPr>
              <a:t> come risposta autentica all’inquinamento e alla distruzione del creato. Del resto, una terra custodita è la prima fonte di lavoro per i giovani</a:t>
            </a:r>
            <a:r>
              <a:rPr lang="it-IT" sz="2400" b="1" dirty="0" smtClean="0">
                <a:solidFill>
                  <a:srgbClr val="0070C0"/>
                </a:solidFill>
              </a:rPr>
              <a:t>!</a:t>
            </a:r>
            <a:br>
              <a:rPr lang="it-IT" sz="2400" b="1" dirty="0" smtClean="0">
                <a:solidFill>
                  <a:srgbClr val="0070C0"/>
                </a:solidFill>
              </a:rPr>
            </a:br>
            <a:r>
              <a:rPr lang="it-IT" sz="2400" b="1" dirty="0">
                <a:solidFill>
                  <a:srgbClr val="0070C0"/>
                </a:solidFill>
              </a:rPr>
              <a:t/>
            </a:r>
            <a:br>
              <a:rPr lang="it-IT" sz="2400" b="1" dirty="0">
                <a:solidFill>
                  <a:srgbClr val="0070C0"/>
                </a:solidFill>
              </a:rPr>
            </a:br>
            <a:endParaRPr lang="it-IT" sz="2400" b="1" dirty="0">
              <a:solidFill>
                <a:srgbClr val="FF0000"/>
              </a:solidFill>
            </a:endParaRPr>
          </a:p>
        </p:txBody>
      </p:sp>
    </p:spTree>
    <p:extLst>
      <p:ext uri="{BB962C8B-B14F-4D97-AF65-F5344CB8AC3E}">
        <p14:creationId xmlns:p14="http://schemas.microsoft.com/office/powerpoint/2010/main" val="3070977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251520" y="116632"/>
            <a:ext cx="8359080" cy="6436568"/>
          </a:xfrm>
        </p:spPr>
        <p:txBody>
          <a:bodyPr>
            <a:normAutofit fontScale="90000"/>
          </a:bodyPr>
          <a:lstStyle/>
          <a:p>
            <a:r>
              <a:rPr lang="it-IT" dirty="0" smtClean="0"/>
              <a:t> </a:t>
            </a:r>
            <a:r>
              <a:rPr lang="it-IT" dirty="0" smtClean="0">
                <a:solidFill>
                  <a:srgbClr val="FF0000"/>
                </a:solidFill>
              </a:rPr>
              <a:t>Non </a:t>
            </a:r>
            <a:r>
              <a:rPr lang="it-IT" dirty="0">
                <a:solidFill>
                  <a:srgbClr val="FF0000"/>
                </a:solidFill>
              </a:rPr>
              <a:t>è possibile astrarsi dalla contestualità sociale </a:t>
            </a:r>
            <a:r>
              <a:rPr lang="it-IT" dirty="0" smtClean="0">
                <a:solidFill>
                  <a:srgbClr val="FF0000"/>
                </a:solidFill>
              </a:rPr>
              <a:t/>
            </a:r>
            <a:br>
              <a:rPr lang="it-IT" dirty="0" smtClean="0">
                <a:solidFill>
                  <a:srgbClr val="FF0000"/>
                </a:solidFill>
              </a:rPr>
            </a:br>
            <a:r>
              <a:rPr lang="it-IT" dirty="0" smtClean="0">
                <a:solidFill>
                  <a:srgbClr val="FF0000"/>
                </a:solidFill>
              </a:rPr>
              <a:t>PER AFFRONTARE QUESTO TEMA</a:t>
            </a:r>
            <a:br>
              <a:rPr lang="it-IT" dirty="0" smtClean="0">
                <a:solidFill>
                  <a:srgbClr val="FF0000"/>
                </a:solidFill>
              </a:rPr>
            </a:br>
            <a:r>
              <a:rPr lang="it-IT" sz="2800" dirty="0" smtClean="0"/>
              <a:t>(</a:t>
            </a:r>
            <a:r>
              <a:rPr lang="it-IT" sz="2800" i="1" dirty="0">
                <a:solidFill>
                  <a:srgbClr val="7030A0"/>
                </a:solidFill>
              </a:rPr>
              <a:t>individualismo-atomismo sociale</a:t>
            </a:r>
            <a:r>
              <a:rPr lang="it-IT" sz="2800" dirty="0" smtClean="0"/>
              <a:t>) </a:t>
            </a:r>
            <a:br>
              <a:rPr lang="it-IT" sz="2800" dirty="0" smtClean="0"/>
            </a:br>
            <a:r>
              <a:rPr lang="it-IT" sz="2800" dirty="0" smtClean="0"/>
              <a:t> </a:t>
            </a:r>
            <a:r>
              <a:rPr lang="it-IT" b="1" i="1" dirty="0">
                <a:solidFill>
                  <a:srgbClr val="00B050"/>
                </a:solidFill>
              </a:rPr>
              <a:t/>
            </a:r>
            <a:br>
              <a:rPr lang="it-IT" b="1" i="1" dirty="0">
                <a:solidFill>
                  <a:srgbClr val="00B050"/>
                </a:solidFill>
              </a:rPr>
            </a:br>
            <a:r>
              <a:rPr lang="it-IT" b="1" i="1" dirty="0" smtClean="0">
                <a:solidFill>
                  <a:srgbClr val="00B050"/>
                </a:solidFill>
              </a:rPr>
              <a:t>PROGRESSIVO PASSAGGIO</a:t>
            </a:r>
            <a:r>
              <a:rPr lang="it-IT" b="1" i="1" dirty="0"/>
              <a:t/>
            </a:r>
            <a:br>
              <a:rPr lang="it-IT" b="1" i="1" dirty="0"/>
            </a:br>
            <a:r>
              <a:rPr lang="it-IT" sz="2800" dirty="0" smtClean="0">
                <a:solidFill>
                  <a:srgbClr val="002060"/>
                </a:solidFill>
              </a:rPr>
              <a:t>dal </a:t>
            </a:r>
            <a:r>
              <a:rPr lang="it-IT" sz="2800" i="1" dirty="0">
                <a:solidFill>
                  <a:srgbClr val="002060"/>
                </a:solidFill>
              </a:rPr>
              <a:t>p</a:t>
            </a:r>
            <a:r>
              <a:rPr lang="it-IT" sz="2800" i="1" dirty="0" smtClean="0">
                <a:solidFill>
                  <a:srgbClr val="002060"/>
                </a:solidFill>
              </a:rPr>
              <a:t>aradigma</a:t>
            </a:r>
            <a:r>
              <a:rPr lang="it-IT" sz="2800" dirty="0" smtClean="0">
                <a:solidFill>
                  <a:srgbClr val="002060"/>
                </a:solidFill>
              </a:rPr>
              <a:t> </a:t>
            </a:r>
            <a:r>
              <a:rPr lang="it-IT" sz="2800" dirty="0">
                <a:solidFill>
                  <a:srgbClr val="002060"/>
                </a:solidFill>
              </a:rPr>
              <a:t>dell’io (</a:t>
            </a:r>
            <a:r>
              <a:rPr lang="it-IT" sz="2800" b="1" dirty="0">
                <a:solidFill>
                  <a:srgbClr val="002060"/>
                </a:solidFill>
              </a:rPr>
              <a:t>individualismo</a:t>
            </a:r>
            <a:r>
              <a:rPr lang="it-IT" sz="2800" dirty="0">
                <a:solidFill>
                  <a:srgbClr val="002060"/>
                </a:solidFill>
              </a:rPr>
              <a:t>) </a:t>
            </a:r>
            <a:r>
              <a:rPr lang="it-IT" sz="2800" dirty="0" smtClean="0">
                <a:solidFill>
                  <a:srgbClr val="002060"/>
                </a:solidFill>
              </a:rPr>
              <a:t> </a:t>
            </a:r>
            <a:r>
              <a:rPr lang="it-IT" sz="2800" dirty="0">
                <a:solidFill>
                  <a:srgbClr val="002060"/>
                </a:solidFill>
              </a:rPr>
              <a:t/>
            </a:r>
            <a:br>
              <a:rPr lang="it-IT" sz="2800" dirty="0">
                <a:solidFill>
                  <a:srgbClr val="002060"/>
                </a:solidFill>
              </a:rPr>
            </a:br>
            <a:r>
              <a:rPr lang="it-IT" sz="2800" dirty="0" smtClean="0">
                <a:solidFill>
                  <a:srgbClr val="002060"/>
                </a:solidFill>
              </a:rPr>
              <a:t> del </a:t>
            </a:r>
            <a:r>
              <a:rPr lang="it-IT" sz="2800" dirty="0">
                <a:solidFill>
                  <a:srgbClr val="002060"/>
                </a:solidFill>
              </a:rPr>
              <a:t>tutto (</a:t>
            </a:r>
            <a:r>
              <a:rPr lang="it-IT" sz="2800" b="1" dirty="0">
                <a:solidFill>
                  <a:srgbClr val="002060"/>
                </a:solidFill>
              </a:rPr>
              <a:t>olismo</a:t>
            </a:r>
            <a:r>
              <a:rPr lang="it-IT" sz="2800" dirty="0">
                <a:solidFill>
                  <a:srgbClr val="002060"/>
                </a:solidFill>
              </a:rPr>
              <a:t>) </a:t>
            </a:r>
            <a:r>
              <a:rPr lang="it-IT" sz="2800" dirty="0" smtClean="0">
                <a:solidFill>
                  <a:srgbClr val="002060"/>
                </a:solidFill>
              </a:rPr>
              <a:t> </a:t>
            </a:r>
            <a:r>
              <a:rPr lang="it-IT" sz="2800" dirty="0">
                <a:solidFill>
                  <a:srgbClr val="002060"/>
                </a:solidFill>
              </a:rPr>
              <a:t/>
            </a:r>
            <a:br>
              <a:rPr lang="it-IT" sz="2800" dirty="0">
                <a:solidFill>
                  <a:srgbClr val="002060"/>
                </a:solidFill>
              </a:rPr>
            </a:br>
            <a:r>
              <a:rPr lang="it-IT" sz="2800" dirty="0" smtClean="0">
                <a:solidFill>
                  <a:srgbClr val="002060"/>
                </a:solidFill>
              </a:rPr>
              <a:t>al </a:t>
            </a:r>
            <a:r>
              <a:rPr lang="it-IT" sz="2800" dirty="0">
                <a:solidFill>
                  <a:srgbClr val="002060"/>
                </a:solidFill>
              </a:rPr>
              <a:t>paradigma del dono (</a:t>
            </a:r>
            <a:r>
              <a:rPr lang="it-IT" sz="2800" b="1" dirty="0">
                <a:solidFill>
                  <a:srgbClr val="002060"/>
                </a:solidFill>
              </a:rPr>
              <a:t>reciprocità</a:t>
            </a:r>
            <a:r>
              <a:rPr lang="it-IT" sz="2800" dirty="0">
                <a:solidFill>
                  <a:srgbClr val="002060"/>
                </a:solidFill>
              </a:rPr>
              <a:t>) </a:t>
            </a:r>
            <a:r>
              <a:rPr lang="it-IT" sz="2800" dirty="0" smtClean="0">
                <a:solidFill>
                  <a:srgbClr val="002060"/>
                </a:solidFill>
              </a:rPr>
              <a:t> (</a:t>
            </a:r>
            <a:r>
              <a:rPr lang="it-IT" sz="2800" dirty="0" err="1">
                <a:solidFill>
                  <a:srgbClr val="002060"/>
                </a:solidFill>
              </a:rPr>
              <a:t>Caillé-Mauss</a:t>
            </a:r>
            <a:r>
              <a:rPr lang="it-IT" sz="2800" dirty="0" smtClean="0">
                <a:solidFill>
                  <a:srgbClr val="002060"/>
                </a:solidFill>
              </a:rPr>
              <a:t>)</a:t>
            </a:r>
            <a:br>
              <a:rPr lang="it-IT" sz="2800" dirty="0" smtClean="0">
                <a:solidFill>
                  <a:srgbClr val="002060"/>
                </a:solidFill>
              </a:rPr>
            </a:br>
            <a:r>
              <a:rPr lang="it-IT" sz="2800" dirty="0" smtClean="0">
                <a:solidFill>
                  <a:srgbClr val="002060"/>
                </a:solidFill>
              </a:rPr>
              <a:t/>
            </a:r>
            <a:br>
              <a:rPr lang="it-IT" sz="2800" dirty="0" smtClean="0">
                <a:solidFill>
                  <a:srgbClr val="002060"/>
                </a:solidFill>
              </a:rPr>
            </a:br>
            <a:r>
              <a:rPr lang="it-IT" sz="1600" dirty="0" smtClean="0">
                <a:solidFill>
                  <a:srgbClr val="FF0000"/>
                </a:solidFill>
              </a:rPr>
              <a:t>SCELTA </a:t>
            </a:r>
            <a:r>
              <a:rPr lang="it-IT" sz="1600" dirty="0">
                <a:solidFill>
                  <a:srgbClr val="FF0000"/>
                </a:solidFill>
              </a:rPr>
              <a:t>DEL</a:t>
            </a:r>
            <a:br>
              <a:rPr lang="it-IT" sz="1600" dirty="0">
                <a:solidFill>
                  <a:srgbClr val="FF0000"/>
                </a:solidFill>
              </a:rPr>
            </a:br>
            <a:r>
              <a:rPr lang="it-IT" sz="2400" dirty="0">
                <a:solidFill>
                  <a:srgbClr val="00B050"/>
                </a:solidFill>
              </a:rPr>
              <a:t>Paradigma del </a:t>
            </a:r>
            <a:r>
              <a:rPr lang="it-IT" sz="2400" b="1" i="1" dirty="0">
                <a:solidFill>
                  <a:srgbClr val="00B050"/>
                </a:solidFill>
              </a:rPr>
              <a:t>dono</a:t>
            </a:r>
            <a:r>
              <a:rPr lang="it-IT" sz="2400" dirty="0">
                <a:solidFill>
                  <a:srgbClr val="00B050"/>
                </a:solidFill>
              </a:rPr>
              <a:t> e della </a:t>
            </a:r>
            <a:r>
              <a:rPr lang="it-IT" sz="2400" b="1" i="1" dirty="0" smtClean="0">
                <a:solidFill>
                  <a:srgbClr val="00B050"/>
                </a:solidFill>
              </a:rPr>
              <a:t>reciprocità come chiave di comprensione della relazione </a:t>
            </a:r>
            <a:r>
              <a:rPr lang="it-IT" sz="2800" dirty="0" smtClean="0">
                <a:solidFill>
                  <a:srgbClr val="00B050"/>
                </a:solidFill>
              </a:rPr>
              <a:t>individuo-società  </a:t>
            </a:r>
            <a:r>
              <a:rPr lang="it-IT" sz="2800" dirty="0" smtClean="0"/>
              <a:t/>
            </a:r>
            <a:br>
              <a:rPr lang="it-IT" sz="2800" dirty="0" smtClean="0"/>
            </a:br>
            <a:r>
              <a:rPr lang="it-IT" sz="2800" dirty="0" smtClean="0"/>
              <a:t> </a:t>
            </a:r>
            <a:endParaRPr lang="it-IT" b="1" i="1" dirty="0"/>
          </a:p>
        </p:txBody>
      </p:sp>
    </p:spTree>
    <p:extLst>
      <p:ext uri="{BB962C8B-B14F-4D97-AF65-F5344CB8AC3E}">
        <p14:creationId xmlns:p14="http://schemas.microsoft.com/office/powerpoint/2010/main" val="3485573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116632"/>
            <a:ext cx="8856984" cy="6552728"/>
          </a:xfrm>
        </p:spPr>
        <p:txBody>
          <a:bodyPr>
            <a:normAutofit/>
          </a:bodyPr>
          <a:lstStyle/>
          <a:p>
            <a:r>
              <a:rPr lang="it-IT" sz="1800" b="1" dirty="0" smtClean="0">
                <a:solidFill>
                  <a:srgbClr val="0070C0"/>
                </a:solidFill>
              </a:rPr>
              <a:t> per una custodia del creato è dunque importante</a:t>
            </a:r>
            <a:br>
              <a:rPr lang="it-IT" sz="1800" b="1" dirty="0" smtClean="0">
                <a:solidFill>
                  <a:srgbClr val="0070C0"/>
                </a:solidFill>
              </a:rPr>
            </a:br>
            <a:r>
              <a:rPr lang="it-IT" sz="1800" b="1" dirty="0">
                <a:solidFill>
                  <a:srgbClr val="0070C0"/>
                </a:solidFill>
              </a:rPr>
              <a:t/>
            </a:r>
            <a:br>
              <a:rPr lang="it-IT" sz="1800" b="1" dirty="0">
                <a:solidFill>
                  <a:srgbClr val="0070C0"/>
                </a:solidFill>
              </a:rPr>
            </a:br>
            <a:r>
              <a:rPr lang="it-IT" sz="1800" b="1" dirty="0" smtClean="0">
                <a:solidFill>
                  <a:srgbClr val="0070C0"/>
                </a:solidFill>
              </a:rPr>
              <a:t>RIGENERARE</a:t>
            </a:r>
            <a:r>
              <a:rPr lang="it-IT" sz="1800" b="1" dirty="0" smtClean="0">
                <a:solidFill>
                  <a:srgbClr val="FF0000"/>
                </a:solidFill>
              </a:rPr>
              <a:t> LA SOCIALITA’</a:t>
            </a:r>
            <a:br>
              <a:rPr lang="it-IT" sz="1800" b="1" dirty="0" smtClean="0">
                <a:solidFill>
                  <a:srgbClr val="FF0000"/>
                </a:solidFill>
              </a:rPr>
            </a:br>
            <a:r>
              <a:rPr lang="it-IT" sz="1800" b="1" dirty="0" smtClean="0">
                <a:solidFill>
                  <a:srgbClr val="FF0000"/>
                </a:solidFill>
              </a:rPr>
              <a:t/>
            </a:r>
            <a:br>
              <a:rPr lang="it-IT" sz="1800" b="1" dirty="0" smtClean="0">
                <a:solidFill>
                  <a:srgbClr val="FF0000"/>
                </a:solidFill>
              </a:rPr>
            </a:br>
            <a:r>
              <a:rPr lang="it-IT" sz="1800" b="1" dirty="0" smtClean="0">
                <a:solidFill>
                  <a:srgbClr val="FF0000"/>
                </a:solidFill>
              </a:rPr>
              <a:t> In </a:t>
            </a:r>
            <a:r>
              <a:rPr lang="it-IT" sz="1800" b="1" dirty="0">
                <a:solidFill>
                  <a:srgbClr val="FF0000"/>
                </a:solidFill>
              </a:rPr>
              <a:t>questo nostro tempo </a:t>
            </a:r>
            <a:r>
              <a:rPr lang="it-IT" sz="1800" b="1" dirty="0">
                <a:solidFill>
                  <a:srgbClr val="00B050"/>
                </a:solidFill>
              </a:rPr>
              <a:t>l’ecologia umana e l’ecologia naturale </a:t>
            </a:r>
            <a:r>
              <a:rPr lang="it-IT" sz="1800" b="1" dirty="0">
                <a:solidFill>
                  <a:srgbClr val="FF0000"/>
                </a:solidFill>
              </a:rPr>
              <a:t>richiedono una lettura unitaria come ci ricorda anche Benedetto XVI “Le modalità con cui l’uomo tratta l’ambiente influiscono sulle modalità con cui tratta se stesso e viceversa. Ciò richiama la società odierna a rivedere seriamente il suo stile di vita che, in molte parti del mondo, è incline all’edonismo e a la consumismo, restando indifferente ai danni che ne derivano” (CV n. 51). </a:t>
            </a:r>
            <a:r>
              <a:rPr lang="it-IT" sz="1800" b="1" dirty="0" smtClean="0">
                <a:solidFill>
                  <a:srgbClr val="FF0000"/>
                </a:solidFill>
              </a:rPr>
              <a:t/>
            </a:r>
            <a:br>
              <a:rPr lang="it-IT" sz="1800" b="1" dirty="0" smtClean="0">
                <a:solidFill>
                  <a:srgbClr val="FF0000"/>
                </a:solidFill>
              </a:rPr>
            </a:br>
            <a:r>
              <a:rPr lang="it-IT" sz="1800" b="1" dirty="0"/>
              <a:t/>
            </a:r>
            <a:br>
              <a:rPr lang="it-IT" sz="1800" b="1" dirty="0"/>
            </a:br>
            <a:r>
              <a:rPr lang="it-IT" sz="1800" b="1" dirty="0"/>
              <a:t/>
            </a:r>
            <a:br>
              <a:rPr lang="it-IT" sz="1800" b="1" dirty="0"/>
            </a:br>
            <a:r>
              <a:rPr lang="it-IT" sz="1800" b="1" dirty="0">
                <a:solidFill>
                  <a:srgbClr val="0070C0"/>
                </a:solidFill>
              </a:rPr>
              <a:t>In questa prospettiva l’impegno per la custodia del creato, che significa prima di tutto “proteggere l’uomo contro la distruzione da se stesso … il degrado della natura è infatti strettamente connesso alla cultura che modella la convivenza umana: quando l’ecologia umana è rispettata dentro la società, anche l’ecologia ambientale ne trae beneficio” (CV 51), offre una storica opportunità per elaborare una risposta nuova e innovativa capace di </a:t>
            </a:r>
            <a:r>
              <a:rPr lang="it-IT" sz="2400" b="1" dirty="0">
                <a:solidFill>
                  <a:srgbClr val="00B050"/>
                </a:solidFill>
              </a:rPr>
              <a:t>ripensare le nostre città quali luoghi di vita buona, luoghi di cura e di carità nei confronti dell’ambiente e delle persone.</a:t>
            </a:r>
            <a:br>
              <a:rPr lang="it-IT" sz="2400" b="1" dirty="0">
                <a:solidFill>
                  <a:srgbClr val="00B050"/>
                </a:solidFill>
              </a:rPr>
            </a:br>
            <a:endParaRPr lang="it-IT" sz="1800" b="1" dirty="0">
              <a:solidFill>
                <a:srgbClr val="00B050"/>
              </a:solidFill>
            </a:endParaRPr>
          </a:p>
        </p:txBody>
      </p:sp>
    </p:spTree>
    <p:extLst>
      <p:ext uri="{BB962C8B-B14F-4D97-AF65-F5344CB8AC3E}">
        <p14:creationId xmlns:p14="http://schemas.microsoft.com/office/powerpoint/2010/main" val="1955501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11882"/>
          </a:xfrm>
        </p:spPr>
        <p:txBody>
          <a:bodyPr>
            <a:normAutofit/>
          </a:bodyPr>
          <a:lstStyle/>
          <a:p>
            <a:r>
              <a:rPr lang="it-IT" sz="5400" b="1" i="1" dirty="0">
                <a:solidFill>
                  <a:srgbClr val="00B050"/>
                </a:solidFill>
                <a:effectLst>
                  <a:outerShdw blurRad="38100" dist="38100" dir="2700000" algn="tl">
                    <a:srgbClr val="000000">
                      <a:alpha val="43137"/>
                    </a:srgbClr>
                  </a:outerShdw>
                </a:effectLst>
              </a:rPr>
              <a:t>La relazione dell'uomo con il </a:t>
            </a:r>
            <a:r>
              <a:rPr lang="it-IT" sz="5400" b="1" i="1" dirty="0" smtClean="0">
                <a:solidFill>
                  <a:srgbClr val="00B050"/>
                </a:solidFill>
                <a:effectLst>
                  <a:outerShdw blurRad="38100" dist="38100" dir="2700000" algn="tl">
                    <a:srgbClr val="000000">
                      <a:alpha val="43137"/>
                    </a:srgbClr>
                  </a:outerShdw>
                </a:effectLst>
              </a:rPr>
              <a:t>mondo/natura </a:t>
            </a:r>
            <a:r>
              <a:rPr lang="it-IT" sz="5400" b="1" i="1" dirty="0">
                <a:solidFill>
                  <a:srgbClr val="00B050"/>
                </a:solidFill>
                <a:effectLst>
                  <a:outerShdw blurRad="38100" dist="38100" dir="2700000" algn="tl">
                    <a:srgbClr val="000000">
                      <a:alpha val="43137"/>
                    </a:srgbClr>
                  </a:outerShdw>
                </a:effectLst>
              </a:rPr>
              <a:t>è un elemento costitutivo </a:t>
            </a:r>
            <a:r>
              <a:rPr lang="it-IT" sz="5400" b="1" i="1" dirty="0" smtClean="0">
                <a:solidFill>
                  <a:srgbClr val="00B050"/>
                </a:solidFill>
                <a:effectLst>
                  <a:outerShdw blurRad="38100" dist="38100" dir="2700000" algn="tl">
                    <a:srgbClr val="000000">
                      <a:alpha val="43137"/>
                    </a:srgbClr>
                  </a:outerShdw>
                </a:effectLst>
              </a:rPr>
              <a:t>della sua identità </a:t>
            </a:r>
            <a:endParaRPr lang="it-IT" sz="54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8631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a:xfrm>
            <a:off x="685800" y="609600"/>
            <a:ext cx="7772400" cy="381000"/>
          </a:xfrm>
        </p:spPr>
        <p:txBody>
          <a:bodyPr>
            <a:normAutofit fontScale="90000"/>
          </a:bodyPr>
          <a:lstStyle/>
          <a:p>
            <a:r>
              <a:rPr lang="it-IT" altLang="it-IT" sz="3200" i="1"/>
              <a:t>Struttura fondativa della persona</a:t>
            </a:r>
          </a:p>
        </p:txBody>
      </p:sp>
      <p:sp>
        <p:nvSpPr>
          <p:cNvPr id="6147" name="Rectangle 1027"/>
          <p:cNvSpPr>
            <a:spLocks noGrp="1" noChangeArrowheads="1"/>
          </p:cNvSpPr>
          <p:nvPr>
            <p:ph type="body" idx="1"/>
          </p:nvPr>
        </p:nvSpPr>
        <p:spPr>
          <a:xfrm>
            <a:off x="685800" y="1447800"/>
            <a:ext cx="8077200" cy="4648200"/>
          </a:xfrm>
        </p:spPr>
        <p:txBody>
          <a:bodyPr/>
          <a:lstStyle/>
          <a:p>
            <a:pPr>
              <a:buFontTx/>
              <a:buNone/>
            </a:pPr>
            <a:r>
              <a:rPr lang="it-IT" altLang="it-IT" sz="1400"/>
              <a:t/>
            </a:r>
            <a:br>
              <a:rPr lang="it-IT" altLang="it-IT" sz="1400"/>
            </a:br>
            <a:r>
              <a:rPr lang="it-IT" altLang="it-IT" sz="1400"/>
              <a:t/>
            </a:r>
            <a:br>
              <a:rPr lang="it-IT" altLang="it-IT" sz="1400"/>
            </a:br>
            <a:r>
              <a:rPr lang="it-IT" altLang="it-IT" sz="1400"/>
              <a:t/>
            </a:r>
            <a:br>
              <a:rPr lang="it-IT" altLang="it-IT" sz="1400"/>
            </a:br>
            <a:r>
              <a:rPr lang="it-IT" altLang="it-IT" sz="1400"/>
              <a:t/>
            </a:r>
            <a:br>
              <a:rPr lang="it-IT" altLang="it-IT" sz="1400"/>
            </a:br>
            <a:r>
              <a:rPr lang="it-IT" altLang="it-IT" sz="1400"/>
              <a:t/>
            </a:r>
            <a:br>
              <a:rPr lang="it-IT" altLang="it-IT" sz="1400"/>
            </a:br>
            <a:r>
              <a:rPr lang="it-IT" altLang="it-IT" sz="1400"/>
              <a:t/>
            </a:r>
            <a:br>
              <a:rPr lang="it-IT" altLang="it-IT" sz="1400"/>
            </a:br>
            <a:r>
              <a:rPr lang="it-IT" altLang="it-IT" sz="1400" i="1">
                <a:solidFill>
                  <a:srgbClr val="000000"/>
                </a:solidFill>
                <a:effectLst>
                  <a:outerShdw blurRad="38100" dist="38100" dir="2700000" algn="tl">
                    <a:srgbClr val="C0C0C0"/>
                  </a:outerShdw>
                </a:effectLst>
              </a:rPr>
              <a:t>SOGGETTO</a:t>
            </a:r>
          </a:p>
        </p:txBody>
      </p:sp>
      <p:sp>
        <p:nvSpPr>
          <p:cNvPr id="6148" name="Line 1028"/>
          <p:cNvSpPr>
            <a:spLocks noChangeShapeType="1"/>
          </p:cNvSpPr>
          <p:nvPr/>
        </p:nvSpPr>
        <p:spPr bwMode="auto">
          <a:xfrm>
            <a:off x="2209800" y="2133600"/>
            <a:ext cx="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49" name="Line 1029"/>
          <p:cNvSpPr>
            <a:spLocks noChangeShapeType="1"/>
          </p:cNvSpPr>
          <p:nvPr/>
        </p:nvSpPr>
        <p:spPr bwMode="auto">
          <a:xfrm>
            <a:off x="2209800" y="3581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0" name="Line 1030"/>
          <p:cNvSpPr>
            <a:spLocks noChangeShapeType="1"/>
          </p:cNvSpPr>
          <p:nvPr/>
        </p:nvSpPr>
        <p:spPr bwMode="auto">
          <a:xfrm>
            <a:off x="2209800" y="2819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1" name="Line 1031"/>
          <p:cNvSpPr>
            <a:spLocks noChangeShapeType="1"/>
          </p:cNvSpPr>
          <p:nvPr/>
        </p:nvSpPr>
        <p:spPr bwMode="auto">
          <a:xfrm>
            <a:off x="2209800" y="21336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2" name="Rectangle 1032"/>
          <p:cNvSpPr>
            <a:spLocks noChangeArrowheads="1"/>
          </p:cNvSpPr>
          <p:nvPr/>
        </p:nvSpPr>
        <p:spPr bwMode="auto">
          <a:xfrm>
            <a:off x="2590800" y="1905000"/>
            <a:ext cx="838200" cy="381000"/>
          </a:xfrm>
          <a:prstGeom prst="rect">
            <a:avLst/>
          </a:prstGeom>
          <a:solidFill>
            <a:srgbClr val="FFFFFF"/>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200" b="1">
                <a:solidFill>
                  <a:srgbClr val="0033CC"/>
                </a:solidFill>
              </a:rPr>
              <a:t>CORPO</a:t>
            </a:r>
          </a:p>
        </p:txBody>
      </p:sp>
      <p:sp>
        <p:nvSpPr>
          <p:cNvPr id="6153" name="Rectangle 1033"/>
          <p:cNvSpPr>
            <a:spLocks noChangeArrowheads="1"/>
          </p:cNvSpPr>
          <p:nvPr/>
        </p:nvSpPr>
        <p:spPr bwMode="auto">
          <a:xfrm>
            <a:off x="2590800" y="2590800"/>
            <a:ext cx="838200" cy="381000"/>
          </a:xfrm>
          <a:prstGeom prst="rect">
            <a:avLst/>
          </a:prstGeom>
          <a:solidFill>
            <a:srgbClr val="FFFFFF"/>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200" b="1">
                <a:solidFill>
                  <a:srgbClr val="0033CC"/>
                </a:solidFill>
              </a:rPr>
              <a:t>PSICHE</a:t>
            </a:r>
          </a:p>
        </p:txBody>
      </p:sp>
      <p:sp>
        <p:nvSpPr>
          <p:cNvPr id="6154" name="Rectangle 1034"/>
          <p:cNvSpPr>
            <a:spLocks noChangeArrowheads="1"/>
          </p:cNvSpPr>
          <p:nvPr/>
        </p:nvSpPr>
        <p:spPr bwMode="auto">
          <a:xfrm>
            <a:off x="2590800" y="3200400"/>
            <a:ext cx="914400" cy="609600"/>
          </a:xfrm>
          <a:prstGeom prst="rect">
            <a:avLst/>
          </a:prstGeom>
          <a:solidFill>
            <a:srgbClr val="FFFFFF"/>
          </a:solidFill>
          <a:ln w="381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200" b="1">
                <a:solidFill>
                  <a:srgbClr val="0033CC"/>
                </a:solidFill>
              </a:rPr>
              <a:t>Spirito</a:t>
            </a:r>
          </a:p>
          <a:p>
            <a:pPr algn="ctr"/>
            <a:r>
              <a:rPr lang="it-IT" altLang="it-IT" sz="1000">
                <a:solidFill>
                  <a:srgbClr val="0033CC"/>
                </a:solidFill>
              </a:rPr>
              <a:t>RELAZIONI</a:t>
            </a:r>
          </a:p>
        </p:txBody>
      </p:sp>
      <p:sp>
        <p:nvSpPr>
          <p:cNvPr id="6155" name="Line 1035"/>
          <p:cNvSpPr>
            <a:spLocks noChangeShapeType="1"/>
          </p:cNvSpPr>
          <p:nvPr/>
        </p:nvSpPr>
        <p:spPr bwMode="auto">
          <a:xfrm>
            <a:off x="3505200" y="20574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6" name="Line 1036"/>
          <p:cNvSpPr>
            <a:spLocks noChangeShapeType="1"/>
          </p:cNvSpPr>
          <p:nvPr/>
        </p:nvSpPr>
        <p:spPr bwMode="auto">
          <a:xfrm>
            <a:off x="3733800" y="2057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7" name="Line 1037"/>
          <p:cNvSpPr>
            <a:spLocks noChangeShapeType="1"/>
          </p:cNvSpPr>
          <p:nvPr/>
        </p:nvSpPr>
        <p:spPr bwMode="auto">
          <a:xfrm>
            <a:off x="3505200" y="35814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8" name="Line 1038"/>
          <p:cNvSpPr>
            <a:spLocks noChangeShapeType="1"/>
          </p:cNvSpPr>
          <p:nvPr/>
        </p:nvSpPr>
        <p:spPr bwMode="auto">
          <a:xfrm>
            <a:off x="3733800" y="2209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59" name="Line 1039"/>
          <p:cNvSpPr>
            <a:spLocks noChangeShapeType="1"/>
          </p:cNvSpPr>
          <p:nvPr/>
        </p:nvSpPr>
        <p:spPr bwMode="auto">
          <a:xfrm>
            <a:off x="3733800" y="3429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0" name="Rectangle 1040"/>
          <p:cNvSpPr>
            <a:spLocks noChangeArrowheads="1"/>
          </p:cNvSpPr>
          <p:nvPr/>
        </p:nvSpPr>
        <p:spPr bwMode="auto">
          <a:xfrm>
            <a:off x="4114800" y="2057400"/>
            <a:ext cx="838200" cy="381000"/>
          </a:xfrm>
          <a:prstGeom prst="rect">
            <a:avLst/>
          </a:prstGeom>
          <a:solidFill>
            <a:srgbClr val="FFFFFF"/>
          </a:solidFill>
          <a:ln w="381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200" b="1">
                <a:solidFill>
                  <a:srgbClr val="FF0000"/>
                </a:solidFill>
              </a:rPr>
              <a:t>TU</a:t>
            </a:r>
          </a:p>
        </p:txBody>
      </p:sp>
      <p:sp>
        <p:nvSpPr>
          <p:cNvPr id="6161" name="Rectangle 1041"/>
          <p:cNvSpPr>
            <a:spLocks noChangeArrowheads="1"/>
          </p:cNvSpPr>
          <p:nvPr/>
        </p:nvSpPr>
        <p:spPr bwMode="auto">
          <a:xfrm>
            <a:off x="4114800" y="3276600"/>
            <a:ext cx="838200" cy="381000"/>
          </a:xfrm>
          <a:prstGeom prst="rect">
            <a:avLst/>
          </a:prstGeom>
          <a:solidFill>
            <a:srgbClr val="FFFFFF"/>
          </a:solidFill>
          <a:ln w="381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200" b="1">
                <a:solidFill>
                  <a:srgbClr val="FF0000"/>
                </a:solidFill>
              </a:rPr>
              <a:t>MONDO</a:t>
            </a:r>
          </a:p>
        </p:txBody>
      </p:sp>
      <p:sp>
        <p:nvSpPr>
          <p:cNvPr id="6162" name="Line 1042"/>
          <p:cNvSpPr>
            <a:spLocks noChangeShapeType="1"/>
          </p:cNvSpPr>
          <p:nvPr/>
        </p:nvSpPr>
        <p:spPr bwMode="auto">
          <a:xfrm>
            <a:off x="5181600" y="2133600"/>
            <a:ext cx="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3" name="Line 1043"/>
          <p:cNvSpPr>
            <a:spLocks noChangeShapeType="1"/>
          </p:cNvSpPr>
          <p:nvPr/>
        </p:nvSpPr>
        <p:spPr bwMode="auto">
          <a:xfrm>
            <a:off x="4953000" y="21336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4" name="Line 1044"/>
          <p:cNvSpPr>
            <a:spLocks noChangeShapeType="1"/>
          </p:cNvSpPr>
          <p:nvPr/>
        </p:nvSpPr>
        <p:spPr bwMode="auto">
          <a:xfrm>
            <a:off x="4953000" y="35814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5" name="Line 1045"/>
          <p:cNvSpPr>
            <a:spLocks noChangeShapeType="1"/>
          </p:cNvSpPr>
          <p:nvPr/>
        </p:nvSpPr>
        <p:spPr bwMode="auto">
          <a:xfrm>
            <a:off x="5181600" y="28194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6" name="Rectangle 1046"/>
          <p:cNvSpPr>
            <a:spLocks noChangeArrowheads="1"/>
          </p:cNvSpPr>
          <p:nvPr/>
        </p:nvSpPr>
        <p:spPr bwMode="auto">
          <a:xfrm>
            <a:off x="5562600" y="2286000"/>
            <a:ext cx="1219200" cy="685800"/>
          </a:xfrm>
          <a:prstGeom prst="rect">
            <a:avLst/>
          </a:prstGeom>
          <a:solidFill>
            <a:srgbClr val="FFFFFF"/>
          </a:solidFill>
          <a:ln w="38100">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400" b="1">
                <a:solidFill>
                  <a:srgbClr val="0033CC"/>
                </a:solidFill>
              </a:rPr>
              <a:t>ATTITUDINE</a:t>
            </a:r>
          </a:p>
          <a:p>
            <a:pPr algn="ctr"/>
            <a:r>
              <a:rPr lang="it-IT" altLang="it-IT" sz="1600" b="1">
                <a:solidFill>
                  <a:srgbClr val="0033CC"/>
                </a:solidFill>
              </a:rPr>
              <a:t>relazionale</a:t>
            </a:r>
          </a:p>
        </p:txBody>
      </p:sp>
      <p:sp>
        <p:nvSpPr>
          <p:cNvPr id="6167" name="Line 1047"/>
          <p:cNvSpPr>
            <a:spLocks noChangeShapeType="1"/>
          </p:cNvSpPr>
          <p:nvPr/>
        </p:nvSpPr>
        <p:spPr bwMode="auto">
          <a:xfrm>
            <a:off x="1371600" y="3124200"/>
            <a:ext cx="0" cy="2362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8" name="Line 1048"/>
          <p:cNvSpPr>
            <a:spLocks noChangeShapeType="1"/>
          </p:cNvSpPr>
          <p:nvPr/>
        </p:nvSpPr>
        <p:spPr bwMode="auto">
          <a:xfrm>
            <a:off x="1371600" y="5486400"/>
            <a:ext cx="480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69" name="Line 1049"/>
          <p:cNvSpPr>
            <a:spLocks noChangeShapeType="1"/>
          </p:cNvSpPr>
          <p:nvPr/>
        </p:nvSpPr>
        <p:spPr bwMode="auto">
          <a:xfrm flipV="1">
            <a:off x="6172200" y="3048000"/>
            <a:ext cx="0" cy="2438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0" name="Text Box 1050"/>
          <p:cNvSpPr txBox="1">
            <a:spLocks noChangeArrowheads="1"/>
          </p:cNvSpPr>
          <p:nvPr/>
        </p:nvSpPr>
        <p:spPr bwMode="auto">
          <a:xfrm>
            <a:off x="1600200" y="3962400"/>
            <a:ext cx="44196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1600">
                <a:solidFill>
                  <a:srgbClr val="FF0000"/>
                </a:solidFill>
              </a:rPr>
              <a:t>L’uomo nella sua struttura composita si costituisce in un’apertura relazionale plurima, esprimendosi come attitudine.</a:t>
            </a:r>
            <a:r>
              <a:rPr lang="it-IT" altLang="it-IT" sz="1600"/>
              <a:t/>
            </a:r>
            <a:br>
              <a:rPr lang="it-IT" altLang="it-IT" sz="1600"/>
            </a:br>
            <a:r>
              <a:rPr lang="it-IT" altLang="it-IT" sz="1600" b="1">
                <a:solidFill>
                  <a:srgbClr val="0033CC"/>
                </a:solidFill>
                <a:effectLst>
                  <a:outerShdw blurRad="38100" dist="38100" dir="2700000" algn="tl">
                    <a:srgbClr val="C0C0C0"/>
                  </a:outerShdw>
                </a:effectLst>
              </a:rPr>
              <a:t>La persona è, dunque, un soggetto attitudinale che si va progressivamente esplicitando</a:t>
            </a:r>
            <a:r>
              <a:rPr lang="it-IT" altLang="it-IT" sz="1600" b="1" i="1">
                <a:solidFill>
                  <a:srgbClr val="0033CC"/>
                </a:solidFill>
              </a:rPr>
              <a:t> </a:t>
            </a:r>
          </a:p>
        </p:txBody>
      </p:sp>
      <p:sp>
        <p:nvSpPr>
          <p:cNvPr id="6171" name="Line 1051"/>
          <p:cNvSpPr>
            <a:spLocks noChangeShapeType="1"/>
          </p:cNvSpPr>
          <p:nvPr/>
        </p:nvSpPr>
        <p:spPr bwMode="auto">
          <a:xfrm>
            <a:off x="6781800" y="28194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2" name="Line 1052"/>
          <p:cNvSpPr>
            <a:spLocks noChangeShapeType="1"/>
          </p:cNvSpPr>
          <p:nvPr/>
        </p:nvSpPr>
        <p:spPr bwMode="auto">
          <a:xfrm>
            <a:off x="7010400" y="1828800"/>
            <a:ext cx="0" cy="2209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3" name="Line 1053"/>
          <p:cNvSpPr>
            <a:spLocks noChangeShapeType="1"/>
          </p:cNvSpPr>
          <p:nvPr/>
        </p:nvSpPr>
        <p:spPr bwMode="auto">
          <a:xfrm>
            <a:off x="7010400" y="1828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4" name="Line 1054"/>
          <p:cNvSpPr>
            <a:spLocks noChangeShapeType="1"/>
          </p:cNvSpPr>
          <p:nvPr/>
        </p:nvSpPr>
        <p:spPr bwMode="auto">
          <a:xfrm>
            <a:off x="7010400" y="2514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5" name="Line 1055"/>
          <p:cNvSpPr>
            <a:spLocks noChangeShapeType="1"/>
          </p:cNvSpPr>
          <p:nvPr/>
        </p:nvSpPr>
        <p:spPr bwMode="auto">
          <a:xfrm>
            <a:off x="7010400" y="3276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6" name="Line 1056"/>
          <p:cNvSpPr>
            <a:spLocks noChangeShapeType="1"/>
          </p:cNvSpPr>
          <p:nvPr/>
        </p:nvSpPr>
        <p:spPr bwMode="auto">
          <a:xfrm>
            <a:off x="7010400" y="4038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177" name="Rectangle 1057"/>
          <p:cNvSpPr>
            <a:spLocks noChangeArrowheads="1"/>
          </p:cNvSpPr>
          <p:nvPr/>
        </p:nvSpPr>
        <p:spPr bwMode="auto">
          <a:xfrm>
            <a:off x="7239000" y="1600200"/>
            <a:ext cx="1295400" cy="457200"/>
          </a:xfrm>
          <a:prstGeom prst="rect">
            <a:avLst/>
          </a:prstGeom>
          <a:solidFill>
            <a:srgbClr val="FFFFFF"/>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000" b="1">
                <a:solidFill>
                  <a:srgbClr val="FF0000"/>
                </a:solidFill>
              </a:rPr>
              <a:t>AZIONE</a:t>
            </a:r>
          </a:p>
        </p:txBody>
      </p:sp>
      <p:sp>
        <p:nvSpPr>
          <p:cNvPr id="6178" name="Rectangle 1058"/>
          <p:cNvSpPr>
            <a:spLocks noChangeArrowheads="1"/>
          </p:cNvSpPr>
          <p:nvPr/>
        </p:nvSpPr>
        <p:spPr bwMode="auto">
          <a:xfrm>
            <a:off x="7239000" y="2286000"/>
            <a:ext cx="1295400" cy="457200"/>
          </a:xfrm>
          <a:prstGeom prst="rect">
            <a:avLst/>
          </a:prstGeom>
          <a:solidFill>
            <a:srgbClr val="FFFFFF"/>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000" b="1">
                <a:solidFill>
                  <a:srgbClr val="0033CC"/>
                </a:solidFill>
              </a:rPr>
              <a:t>LINGUAGGIO</a:t>
            </a:r>
          </a:p>
        </p:txBody>
      </p:sp>
      <p:sp>
        <p:nvSpPr>
          <p:cNvPr id="6179" name="Rectangle 1059"/>
          <p:cNvSpPr>
            <a:spLocks noChangeArrowheads="1"/>
          </p:cNvSpPr>
          <p:nvPr/>
        </p:nvSpPr>
        <p:spPr bwMode="auto">
          <a:xfrm>
            <a:off x="7239000" y="3048000"/>
            <a:ext cx="1295400" cy="457200"/>
          </a:xfrm>
          <a:prstGeom prst="rect">
            <a:avLst/>
          </a:prstGeom>
          <a:solidFill>
            <a:srgbClr val="FFFFFF"/>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000" b="1">
                <a:solidFill>
                  <a:srgbClr val="FF0000"/>
                </a:solidFill>
              </a:rPr>
              <a:t>RACCONTO</a:t>
            </a:r>
          </a:p>
        </p:txBody>
      </p:sp>
      <p:sp>
        <p:nvSpPr>
          <p:cNvPr id="6180" name="Rectangle 1060"/>
          <p:cNvSpPr>
            <a:spLocks noChangeArrowheads="1"/>
          </p:cNvSpPr>
          <p:nvPr/>
        </p:nvSpPr>
        <p:spPr bwMode="auto">
          <a:xfrm>
            <a:off x="7239000" y="3810000"/>
            <a:ext cx="1295400" cy="457200"/>
          </a:xfrm>
          <a:prstGeom prst="rect">
            <a:avLst/>
          </a:prstGeom>
          <a:solidFill>
            <a:srgbClr val="FFFFFF"/>
          </a:solidFill>
          <a:ln w="38100">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it-IT" altLang="it-IT" sz="1000" b="1">
                <a:solidFill>
                  <a:srgbClr val="0033CC"/>
                </a:solidFill>
              </a:rPr>
              <a:t>RESPONSABILITA’</a:t>
            </a:r>
          </a:p>
        </p:txBody>
      </p:sp>
      <p:sp>
        <p:nvSpPr>
          <p:cNvPr id="6181" name="Text Box 1061"/>
          <p:cNvSpPr txBox="1">
            <a:spLocks noChangeArrowheads="1"/>
          </p:cNvSpPr>
          <p:nvPr/>
        </p:nvSpPr>
        <p:spPr bwMode="auto">
          <a:xfrm>
            <a:off x="8001000" y="6324600"/>
            <a:ext cx="304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it-IT" altLang="it-IT" sz="1000" b="1"/>
              <a:t>2</a:t>
            </a:r>
          </a:p>
        </p:txBody>
      </p:sp>
    </p:spTree>
    <p:extLst>
      <p:ext uri="{BB962C8B-B14F-4D97-AF65-F5344CB8AC3E}">
        <p14:creationId xmlns:p14="http://schemas.microsoft.com/office/powerpoint/2010/main" val="2428696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94722"/>
          </a:xfrm>
        </p:spPr>
        <p:txBody>
          <a:bodyPr>
            <a:normAutofit/>
          </a:bodyPr>
          <a:lstStyle/>
          <a:p>
            <a:r>
              <a:rPr lang="it-IT" sz="1800" dirty="0"/>
              <a:t> </a:t>
            </a:r>
            <a:br>
              <a:rPr lang="it-IT" sz="1800" dirty="0"/>
            </a:br>
            <a:r>
              <a:rPr lang="it-IT" sz="2800" b="1" dirty="0" smtClean="0">
                <a:solidFill>
                  <a:srgbClr val="00B050"/>
                </a:solidFill>
              </a:rPr>
              <a:t> </a:t>
            </a:r>
            <a:r>
              <a:rPr lang="it-IT" sz="2800" dirty="0" smtClean="0">
                <a:solidFill>
                  <a:srgbClr val="FF0000"/>
                </a:solidFill>
              </a:rPr>
              <a:t> </a:t>
            </a:r>
            <a:r>
              <a:rPr lang="it-IT" sz="2800" dirty="0" smtClean="0">
                <a:solidFill>
                  <a:srgbClr val="0070C0"/>
                </a:solidFill>
              </a:rPr>
              <a:t>Scrive </a:t>
            </a:r>
            <a:r>
              <a:rPr lang="it-IT" sz="2800" dirty="0">
                <a:solidFill>
                  <a:srgbClr val="0070C0"/>
                </a:solidFill>
              </a:rPr>
              <a:t>papa Francesco: </a:t>
            </a:r>
            <a:r>
              <a:rPr lang="it-IT" sz="2800" i="1" dirty="0" smtClean="0">
                <a:solidFill>
                  <a:srgbClr val="0070C0"/>
                </a:solidFill>
              </a:rPr>
              <a:t>“Dio </a:t>
            </a:r>
            <a:r>
              <a:rPr lang="it-IT" sz="2800" i="1" dirty="0">
                <a:solidFill>
                  <a:srgbClr val="0070C0"/>
                </a:solidFill>
              </a:rPr>
              <a:t>ci ha tanto strettamente uniti al mondo che ci circonda che la desertificazione del suolo è come una malattia per ciascuno e possiamo lamentare l’estinzione di una specie come fosse una mutilazione! Non lasciamo che al nostro passaggio rimangano segni di distruzione e di morte che colpiscono la nostra vita e le future generazioni” </a:t>
            </a:r>
            <a:r>
              <a:rPr lang="it-IT" sz="2800" dirty="0">
                <a:solidFill>
                  <a:srgbClr val="0070C0"/>
                </a:solidFill>
              </a:rPr>
              <a:t>(</a:t>
            </a:r>
            <a:r>
              <a:rPr lang="it-IT" sz="2800" i="1" dirty="0">
                <a:solidFill>
                  <a:srgbClr val="0070C0"/>
                </a:solidFill>
              </a:rPr>
              <a:t>Evangelii </a:t>
            </a:r>
            <a:r>
              <a:rPr lang="it-IT" sz="2800" i="1" dirty="0" err="1">
                <a:solidFill>
                  <a:srgbClr val="0070C0"/>
                </a:solidFill>
              </a:rPr>
              <a:t>gaudium</a:t>
            </a:r>
            <a:r>
              <a:rPr lang="it-IT" sz="2800" dirty="0">
                <a:solidFill>
                  <a:srgbClr val="0070C0"/>
                </a:solidFill>
              </a:rPr>
              <a:t> 215).</a:t>
            </a:r>
            <a:br>
              <a:rPr lang="it-IT" sz="2800" dirty="0">
                <a:solidFill>
                  <a:srgbClr val="0070C0"/>
                </a:solidFill>
              </a:rPr>
            </a:br>
            <a:endParaRPr lang="it-IT" sz="2800" dirty="0">
              <a:solidFill>
                <a:srgbClr val="0070C0"/>
              </a:solidFill>
            </a:endParaRPr>
          </a:p>
        </p:txBody>
      </p:sp>
    </p:spTree>
    <p:extLst>
      <p:ext uri="{BB962C8B-B14F-4D97-AF65-F5344CB8AC3E}">
        <p14:creationId xmlns:p14="http://schemas.microsoft.com/office/powerpoint/2010/main" val="1746738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726130"/>
          </a:xfrm>
        </p:spPr>
        <p:txBody>
          <a:bodyPr>
            <a:normAutofit fontScale="90000"/>
          </a:bodyPr>
          <a:lstStyle/>
          <a:p>
            <a:r>
              <a:rPr lang="it-IT" dirty="0" smtClean="0">
                <a:solidFill>
                  <a:srgbClr val="002060"/>
                </a:solidFill>
              </a:rPr>
              <a:t>DOBBIAMO RICORDARE CHE: « </a:t>
            </a:r>
            <a:r>
              <a:rPr lang="it-IT" dirty="0">
                <a:solidFill>
                  <a:srgbClr val="002060"/>
                </a:solidFill>
              </a:rPr>
              <a:t>quanto più cresce la </a:t>
            </a:r>
            <a:r>
              <a:rPr lang="it-IT" dirty="0" smtClean="0">
                <a:solidFill>
                  <a:srgbClr val="002060"/>
                </a:solidFill>
              </a:rPr>
              <a:t>potenza-presunzione </a:t>
            </a:r>
            <a:r>
              <a:rPr lang="it-IT" dirty="0">
                <a:solidFill>
                  <a:srgbClr val="002060"/>
                </a:solidFill>
              </a:rPr>
              <a:t>degli uomini, tanto più largamente si estende la responsabilità sia degli </a:t>
            </a:r>
            <a:r>
              <a:rPr lang="it-IT" dirty="0" smtClean="0">
                <a:solidFill>
                  <a:srgbClr val="002060"/>
                </a:solidFill>
              </a:rPr>
              <a:t>individui, sia  delle comunità » </a:t>
            </a:r>
            <a:r>
              <a:rPr lang="it-IT" dirty="0" smtClean="0"/>
              <a:t/>
            </a:r>
            <a:br>
              <a:rPr lang="it-IT" dirty="0" smtClean="0"/>
            </a:br>
            <a:r>
              <a:rPr lang="it-IT" dirty="0">
                <a:solidFill>
                  <a:srgbClr val="FF0000"/>
                </a:solidFill>
              </a:rPr>
              <a:t>O</a:t>
            </a:r>
            <a:r>
              <a:rPr lang="it-IT" dirty="0" smtClean="0">
                <a:solidFill>
                  <a:srgbClr val="FF0000"/>
                </a:solidFill>
              </a:rPr>
              <a:t>gni azione </a:t>
            </a:r>
            <a:r>
              <a:rPr lang="it-IT" dirty="0">
                <a:solidFill>
                  <a:srgbClr val="FF0000"/>
                </a:solidFill>
              </a:rPr>
              <a:t>umana deve </a:t>
            </a:r>
            <a:r>
              <a:rPr lang="it-IT" dirty="0" smtClean="0">
                <a:solidFill>
                  <a:srgbClr val="FF0000"/>
                </a:solidFill>
              </a:rPr>
              <a:t>corrispondere al </a:t>
            </a:r>
            <a:r>
              <a:rPr lang="it-IT" dirty="0">
                <a:solidFill>
                  <a:srgbClr val="FF0000"/>
                </a:solidFill>
              </a:rPr>
              <a:t>vero bene dell'umanità</a:t>
            </a:r>
          </a:p>
        </p:txBody>
      </p:sp>
    </p:spTree>
    <p:extLst>
      <p:ext uri="{BB962C8B-B14F-4D97-AF65-F5344CB8AC3E}">
        <p14:creationId xmlns:p14="http://schemas.microsoft.com/office/powerpoint/2010/main" val="2011168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583254"/>
          </a:xfrm>
        </p:spPr>
        <p:txBody>
          <a:bodyPr>
            <a:normAutofit/>
          </a:bodyPr>
          <a:lstStyle/>
          <a:p>
            <a:r>
              <a:rPr lang="it-IT" dirty="0" smtClean="0">
                <a:solidFill>
                  <a:srgbClr val="00B050"/>
                </a:solidFill>
              </a:rPr>
              <a:t>Pretesa </a:t>
            </a:r>
            <a:r>
              <a:rPr lang="it-IT" dirty="0">
                <a:solidFill>
                  <a:srgbClr val="00B050"/>
                </a:solidFill>
              </a:rPr>
              <a:t>di esercitare un </a:t>
            </a:r>
            <a:r>
              <a:rPr lang="it-IT" dirty="0" smtClean="0">
                <a:solidFill>
                  <a:srgbClr val="00B050"/>
                </a:solidFill>
              </a:rPr>
              <a:t>arbitrio </a:t>
            </a:r>
            <a:r>
              <a:rPr lang="it-IT" dirty="0">
                <a:solidFill>
                  <a:srgbClr val="00B050"/>
                </a:solidFill>
              </a:rPr>
              <a:t>incondizionato sulle cose da parte </a:t>
            </a:r>
            <a:r>
              <a:rPr lang="it-IT" dirty="0" smtClean="0">
                <a:solidFill>
                  <a:srgbClr val="00B050"/>
                </a:solidFill>
              </a:rPr>
              <a:t>dell'uomo </a:t>
            </a:r>
            <a:br>
              <a:rPr lang="it-IT" dirty="0" smtClean="0">
                <a:solidFill>
                  <a:srgbClr val="00B050"/>
                </a:solidFill>
              </a:rPr>
            </a:br>
            <a:r>
              <a:rPr lang="it-IT" dirty="0"/>
              <a:t/>
            </a:r>
            <a:br>
              <a:rPr lang="it-IT" dirty="0"/>
            </a:br>
            <a:r>
              <a:rPr lang="it-IT" dirty="0" smtClean="0">
                <a:solidFill>
                  <a:srgbClr val="00B0F0"/>
                </a:solidFill>
              </a:rPr>
              <a:t>incurante delle </a:t>
            </a:r>
            <a:r>
              <a:rPr lang="it-IT" dirty="0">
                <a:solidFill>
                  <a:srgbClr val="00B0F0"/>
                </a:solidFill>
              </a:rPr>
              <a:t>considerazioni di ordine morale che devono invece </a:t>
            </a:r>
            <a:r>
              <a:rPr lang="it-IT" dirty="0" smtClean="0">
                <a:solidFill>
                  <a:srgbClr val="00B0F0"/>
                </a:solidFill>
              </a:rPr>
              <a:t>caratterizzare </a:t>
            </a:r>
            <a:r>
              <a:rPr lang="it-IT" dirty="0">
                <a:solidFill>
                  <a:srgbClr val="00B0F0"/>
                </a:solidFill>
              </a:rPr>
              <a:t>ogni attività umana.</a:t>
            </a:r>
            <a:r>
              <a:rPr lang="it-IT" dirty="0"/>
              <a:t/>
            </a:r>
            <a:br>
              <a:rPr lang="it-IT" dirty="0"/>
            </a:br>
            <a:endParaRPr lang="it-IT" dirty="0"/>
          </a:p>
        </p:txBody>
      </p:sp>
    </p:spTree>
    <p:extLst>
      <p:ext uri="{BB962C8B-B14F-4D97-AF65-F5344CB8AC3E}">
        <p14:creationId xmlns:p14="http://schemas.microsoft.com/office/powerpoint/2010/main" val="2576550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54692"/>
          </a:xfrm>
        </p:spPr>
        <p:txBody>
          <a:bodyPr/>
          <a:lstStyle/>
          <a:p>
            <a:r>
              <a:rPr lang="it-IT" b="1" dirty="0">
                <a:solidFill>
                  <a:srgbClr val="FF0000"/>
                </a:solidFill>
              </a:rPr>
              <a:t>L'aspetto </a:t>
            </a:r>
            <a:r>
              <a:rPr lang="it-IT" b="1" dirty="0" smtClean="0">
                <a:solidFill>
                  <a:srgbClr val="7030A0"/>
                </a:solidFill>
              </a:rPr>
              <a:t>egoistico nelle risorse </a:t>
            </a:r>
            <a:r>
              <a:rPr lang="it-IT" b="1" dirty="0">
                <a:solidFill>
                  <a:srgbClr val="FF0000"/>
                </a:solidFill>
              </a:rPr>
              <a:t>è diventato predominante e invasivo, ed è giunto oggi a minacciare la stessa capacità ospitale dell'ambiente: l'ambiente come “risorsa” rischia di minacciare l'ambiente come “casa”. </a:t>
            </a:r>
          </a:p>
        </p:txBody>
      </p:sp>
    </p:spTree>
    <p:extLst>
      <p:ext uri="{BB962C8B-B14F-4D97-AF65-F5344CB8AC3E}">
        <p14:creationId xmlns:p14="http://schemas.microsoft.com/office/powerpoint/2010/main" val="4178664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034682"/>
          </a:xfrm>
        </p:spPr>
        <p:txBody>
          <a:bodyPr>
            <a:normAutofit/>
          </a:bodyPr>
          <a:lstStyle/>
          <a:p>
            <a:r>
              <a:rPr lang="it-IT" sz="5300" b="1" i="1" dirty="0" smtClean="0">
                <a:solidFill>
                  <a:srgbClr val="0070C0"/>
                </a:solidFill>
              </a:rPr>
              <a:t>Il giardino violato</a:t>
            </a:r>
            <a:br>
              <a:rPr lang="it-IT" sz="5300" b="1" i="1" dirty="0" smtClean="0">
                <a:solidFill>
                  <a:srgbClr val="0070C0"/>
                </a:solidFill>
              </a:rPr>
            </a:br>
            <a:r>
              <a:rPr lang="it-IT" sz="5300" b="1" i="1" dirty="0" smtClean="0">
                <a:solidFill>
                  <a:srgbClr val="0070C0"/>
                </a:solidFill>
              </a:rPr>
              <a:t/>
            </a:r>
            <a:br>
              <a:rPr lang="it-IT" sz="5300" b="1" i="1" dirty="0" smtClean="0">
                <a:solidFill>
                  <a:srgbClr val="0070C0"/>
                </a:solidFill>
              </a:rPr>
            </a:br>
            <a:r>
              <a:rPr lang="it-IT" sz="4000" b="1" i="1" dirty="0" smtClean="0">
                <a:solidFill>
                  <a:srgbClr val="00B050"/>
                </a:solidFill>
              </a:rPr>
              <a:t>possiamo rilevare alcune aree critiche dove il degrado è particolarmente evidente. Anzi, spesso il degrado esterno manifesta la corruzione interiore del cuore e dei valori fondativi della persona e della vita. </a:t>
            </a:r>
            <a:br>
              <a:rPr lang="it-IT" sz="4000" b="1" i="1" dirty="0" smtClean="0">
                <a:solidFill>
                  <a:srgbClr val="00B050"/>
                </a:solidFill>
              </a:rPr>
            </a:br>
            <a:endParaRPr lang="it-IT" sz="4000" b="1" i="1" dirty="0">
              <a:solidFill>
                <a:srgbClr val="00B050"/>
              </a:solidFill>
            </a:endParaRPr>
          </a:p>
        </p:txBody>
      </p:sp>
    </p:spTree>
    <p:extLst>
      <p:ext uri="{BB962C8B-B14F-4D97-AF65-F5344CB8AC3E}">
        <p14:creationId xmlns:p14="http://schemas.microsoft.com/office/powerpoint/2010/main" val="1470661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611</Words>
  <Application>Microsoft Office PowerPoint</Application>
  <PresentationFormat>Presentazione su schermo (4:3)</PresentationFormat>
  <Paragraphs>89</Paragraphs>
  <Slides>29</Slides>
  <Notes>0</Notes>
  <HiddenSlides>0</HiddenSlides>
  <MMClips>0</MMClips>
  <ScaleCrop>false</ScaleCrop>
  <HeadingPairs>
    <vt:vector size="4" baseType="variant">
      <vt:variant>
        <vt:lpstr>Tema</vt:lpstr>
      </vt:variant>
      <vt:variant>
        <vt:i4>2</vt:i4>
      </vt:variant>
      <vt:variant>
        <vt:lpstr>Titoli diapositive</vt:lpstr>
      </vt:variant>
      <vt:variant>
        <vt:i4>29</vt:i4>
      </vt:variant>
    </vt:vector>
  </HeadingPairs>
  <TitlesOfParts>
    <vt:vector size="31" baseType="lpstr">
      <vt:lpstr>Tema di Office</vt:lpstr>
      <vt:lpstr>1_Tema di Office</vt:lpstr>
      <vt:lpstr>Presentazione standard di PowerPoint</vt:lpstr>
      <vt:lpstr>Tutela del creato</vt:lpstr>
      <vt:lpstr>La relazione dell'uomo con il mondo/natura è un elemento costitutivo della sua identità </vt:lpstr>
      <vt:lpstr>Struttura fondativa della persona</vt:lpstr>
      <vt:lpstr>    Scrive papa Francesco: “Dio ci ha tanto strettamente uniti al mondo che ci circonda che la desertificazione del suolo è come una malattia per ciascuno e possiamo lamentare l’estinzione di una specie come fosse una mutilazione! Non lasciamo che al nostro passaggio rimangano segni di distruzione e di morte che colpiscono la nostra vita e le future generazioni” (Evangelii gaudium 215). </vt:lpstr>
      <vt:lpstr>DOBBIAMO RICORDARE CHE: « quanto più cresce la potenza-presunzione degli uomini, tanto più largamente si estende la responsabilità sia degli individui, sia  delle comunità »  Ogni azione umana deve corrispondere al vero bene dell'umanità</vt:lpstr>
      <vt:lpstr>Pretesa di esercitare un arbitrio incondizionato sulle cose da parte dell'uomo   incurante delle considerazioni di ordine morale che devono invece caratterizzare ogni attività umana. </vt:lpstr>
      <vt:lpstr>L'aspetto egoistico nelle risorse è diventato predominante e invasivo, ed è giunto oggi a minacciare la stessa capacità ospitale dell'ambiente: l'ambiente come “risorsa” rischia di minacciare l'ambiente come “casa”. </vt:lpstr>
      <vt:lpstr>Il giardino violato  possiamo rilevare alcune aree critiche dove il degrado è particolarmente evidente. Anzi, spesso il degrado esterno manifesta la corruzione interiore del cuore e dei valori fondativi della persona e della vita.  </vt:lpstr>
      <vt:lpstr>Nel degrado, l'essere umano tende a pensarsi come estraneo al contesto ambientale in cui vive.   Va recuperata la profonda connessione esistente tra ecologia ambientale ed « ecologia umana ». </vt:lpstr>
      <vt:lpstr>Modelli economici «disumani» L’economia umana nella sua fase più recente, attraverso lo sviluppo tecnologico si è staccata sempre più dall’economia della natura, rompendo il patto cooperativo che la contraddistingue. L’uomo, venendo meno al mandato di essere custode del creato, ne è diventato predatore e tiranno.  Il sistema economico che si regge su una continua ed indistinta crescita dei consumi ha portato con sé una ossessiva ricerca di accaparrare subito tutte le risorse disponibili per trasformarle in ricchezze finanziarie.  Le enormi quantità di risorse che l’uomo preleva dai cicli naturali non tornano ad essi, come avviene nell’economia della natura, ma vengono trasformate in rifiuti, in inquinamento.  Lo sfruttare al massimo le opportunità offerte dalla natura ha portato l’uomo a non riconoscerne i valori e i limiti ed a rompere pericolosamente cicli fondamentali su cui si fonda la vita: il ciclo dell’acqua, del carbonio, dell’azoto, ecc.  </vt:lpstr>
      <vt:lpstr> L’imperativo della crescita ad ogni costo, che giustifica l’ideologia della distruzione e dello spreco della natura, della salute e della vita, è una economia di morte per l’arricchimento di pochi, che non sente alcuna responsabilità verso il prossimo e verso il resto del creato, che non crede che le cose debbano e possano cambiare, e prepara un futuro sempre più difficile per le prossime generazioni.  E’ necessario responsabilizzare imprenditori, politici e amministratori pubblici al rispetto dell’ambiente e della legalità e sensibilizzare i cittadini all’adozione di stili di vita più sobri ed orientati ad un benessere reale, liberando la nostra mente dall’avidità, dall’egoismo e dalla schiavitù di desideri coatti orientati dal sistema economico ad un consumo acritico. La crescita indifferenziata ed illimitata dei consumi è una assurdità che distrugge risorse essenziali alla vita e svuota l’uomo della sua umanità, della sua libertà di pensiero, plasmando e standardizzando i gusti e i desideri, attraverso il grande inganno di nascondere la faccia sporca del sistema: i rifiuti e l’inquinamento. </vt:lpstr>
      <vt:lpstr>La tutela dell'ambiente costituisce una sfida per l'umanità intera: si tratta del dovere, comune e universale, di rispettare un bene collettivo, destinato a tutti, impedendo che si possa fare  « impunemente uso delle diverse categorie di esseri, viventi o inanimati – animali, piante, elementi naturali – come si vuole, a seconda delle proprie esigenze ».</vt:lpstr>
      <vt:lpstr>  La responsabilità verso l'ambiente, patrimonio comune del genere umano, si estende non solo alle esigenze del presente, ma anche a quelle del futuro.  Vi è un profilo giuridico del « diritto ad un ambiente sano e sicuro »   Le norme giuridiche, tuttavia, da sole non bastano;   accanto ad esse devono maturare un forte senso di responsabilità nonché un effettivo cambiamento nelle mentalità e negli stili di vita. </vt:lpstr>
      <vt:lpstr>  I gravi problemi ecologici richiedono un effettivo cambiamento di mentalità che induca ad adottare nuovi stili di vita,  « nei quali la ricerca del vero, del bello e del buono e la comunione con gli altri uomini per una crescita comune siano gli elementi che determinano le scelte dei consumi, dei risparmi e degli investimenti ». </vt:lpstr>
      <vt:lpstr>Tali stili di vita devono essere ispirati alla sobrietà, alla temperanza, all'autodisciplina, sul piano personale e sociale.</vt:lpstr>
      <vt:lpstr>Presentazione standard di PowerPoint</vt:lpstr>
      <vt:lpstr>Presentazione standard di PowerPoint</vt:lpstr>
      <vt:lpstr>Presentazione standard di PowerPoint</vt:lpstr>
      <vt:lpstr>La responsabilità consapevole e a più sfere, suppone soggetti capaci di seguire regole e al tempo stesso, in casi estremi, di produrre azioni etiche eccedenti le stesse regole stabilite inizialmente. Responsabilità consapevole, dunque, come capacità di rispondere all'imprevisto, ad un surplus di richiesta, attraverso una coerenza ragionevole.  </vt:lpstr>
      <vt:lpstr> RISPETTO  A UN….  primo PUNTO CRITICO: attività produttive NON condotte con il dovuto rispetto del territorio.   La sete del profitto, infatti, spinge alla diffusione nell’ambiente di veri e propri veleni. Con situazioni estreme, che diventano purtroppo fonte di malattia.   Non sempre ci accorgiamo subito di questa violenza contro il territorio. Anzi, spesso è mistificata ed altre volte viene addirittura giustificata.   Di fatto, la consapevolezza davanti a questi comportamenti criminali richiede tempi lunghi. Matura sempre lentamente, spesso solo tramite la dedizione, eroica, di chi, facendo il proprio lavoro con serietà, è come se si immolasse per creare tra la gente una adeguata coscienza della gravità del problema.  </vt:lpstr>
      <vt:lpstr>  secondo PUNTO CRITICO:  eventi meteorologici estremi.  Tutto un territorio è messo in ginocchio.  Solidarietà solo emotiva, superficiale.   La cosa più grave è la carente consapevolezza da parte della comunità civile circa le vere cause che a monte determinano questi tristi eventi! Restiamo sì addolorati, ma poco riflettiamo ed ancor meno siamo disposti a cambiare, per mettere in discussione il nostro stile di vita! </vt:lpstr>
      <vt:lpstr>Terzo PUNTO CRITICO: mancanza di una vera cultura preventiva davanti ai tanti disastri sociali e ambientali.   È l’aspetto culturale del problema, di certo l’aspetto più preoccupante, perché completa il quadro globale della violazione del giardino di Dio: “Siamo infatti tutti chiamati a prenderci cura della fragilità del popolo e del mondo in cui viviamo” (Evangelii gaudium 215) </vt:lpstr>
      <vt:lpstr> La consapevolezza RAGIONEVOLE ED ETICAMENTE CENTRATA del dono ricevuto spinge a garantire un ambiente sostenibile ATTRAVERSO UNA PAROLA CHIAVE:  custodire   “La vocazione del custodire non riguarda solamente noi cristiani perché ha una dimensione che precede e che è semplicemente umana, riguarda tutti. È l’avere rispetto per ogni creatura di Dio e per l’ambiente in cui viviamo”. Francesco  Impegni conseguenti  1. coscienza di un impegno culturale; 2. VIGILANZA/denuncia davanti ai disastri; 3. rete di speranza nel futuro. </vt:lpstr>
      <vt:lpstr>La priorità dell’impegno culturale. La custodia della terra ci chiede di amarla, vigilando con matura consapevolezza. Tutti siamo chiamati a questo compito che si fa premura già nelle scuole accrescendo la coscienza ecologica viva soprattutto tra i giovani. Sensibilità etica.  Si tratta di concretizzare quella “conversione ecologica”  come capacità critica per cogliere le ingiustizie presenti in un modello di sviluppo che non rispetta l’ambiente.  Abbiamo cioè bisogno di un’economia capace di generare lavoro senza violare la terra, valorizzandola piuttosto come ricchezza produttiva e come crescita sociale.   Si pensi alla interconnessione tra rispetto dell’ambiente, agricoltura, turismo e benessere sociale.   </vt:lpstr>
      <vt:lpstr>La denuncia davanti ai disastri ecologici: custodia è chiara denuncia nei confronti di chi viola quest’armonia del creato.  Ci vuole sempre qualcuno che, come sentinella, coglie per primo i problemi e rende consapevole tutta la comunità della gravità della situazione. Specie davanti ai rifiuti. Chi ha tristemente inquinato, deve consapevolmente pagare riparando il male compiuto.   In particolare va bloccata la criminalità che ha speculato sui rifiuti, seppellendoli e creando occasione di morte, distruggendo la salubrità dell’ambiente. Ma anche le nostre piccole violazioni quotidiane vanno segnalate, quando siamo poco rispettosi delle regole ecologiche... </vt:lpstr>
      <vt:lpstr>La rete di speranza. Siamo chiamati a fare rete lasciandoci coinvolgere in forme di collaborazione con la società civile e le istituzioni. Va maturata insieme una rinnovata etica civile.   È importante che nessuno resti spettatore, ma tutti attori, vigilando  e accrescendo la cultura ecologica.    Solo così, tramite questa rete, potremo andare alle radici profonde dei disastri sociali ed ecologici, superando la superficiale emozione del momento. Tanti nostri stili di vita vanno cambiati, per assumere la sobrietà come risposta autentica all’inquinamento e alla distruzione del creato. Del resto, una terra custodita è la prima fonte di lavoro per i giovani!  </vt:lpstr>
      <vt:lpstr> Non è possibile astrarsi dalla contestualità sociale  PER AFFRONTARE QUESTO TEMA (individualismo-atomismo sociale)    PROGRESSIVO PASSAGGIO dal paradigma dell’io (individualismo)    del tutto (olismo)   al paradigma del dono (reciprocità)  (Caillé-Mauss)  SCELTA DEL Paradigma del dono e della reciprocità come chiave di comprensione della relazione individuo-società    </vt:lpstr>
      <vt:lpstr> per una custodia del creato è dunque importante  RIGENERARE LA SOCIALITA’   In questo nostro tempo l’ecologia umana e l’ecologia naturale richiedono una lettura unitaria come ci ricorda anche Benedetto XVI “Le modalità con cui l’uomo tratta l’ambiente influiscono sulle modalità con cui tratta se stesso e viceversa. Ciò richiama la società odierna a rivedere seriamente il suo stile di vita che, in molte parti del mondo, è incline all’edonismo e a la consumismo, restando indifferente ai danni che ne derivano” (CV n. 51).    In questa prospettiva l’impegno per la custodia del creato, che significa prima di tutto “proteggere l’uomo contro la distruzione da se stesso … il degrado della natura è infatti strettamente connesso alla cultura che modella la convivenza umana: quando l’ecologia umana è rispettata dentro la società, anche l’ecologia ambientale ne trae beneficio” (CV 51), offre una storica opportunità per elaborare una risposta nuova e innovativa capace di ripensare le nostre città quali luoghi di vita buona, luoghi di cura e di carità nei confronti dell’ambiente e delle persone.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Tutela del creato</dc:title>
  <dc:creator>Administrator</dc:creator>
  <cp:lastModifiedBy>Administrator</cp:lastModifiedBy>
  <cp:revision>40</cp:revision>
  <dcterms:created xsi:type="dcterms:W3CDTF">2015-01-08T09:06:36Z</dcterms:created>
  <dcterms:modified xsi:type="dcterms:W3CDTF">2015-01-17T17:48:20Z</dcterms:modified>
</cp:coreProperties>
</file>