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8B07-9CF4-47FA-814E-22C2E6C1996A}" type="datetimeFigureOut">
              <a:rPr lang="it-IT" smtClean="0"/>
              <a:pPr/>
              <a:t>20/02/2015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FFE8-4B77-4B13-A3C3-3F454B219BC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9427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8B07-9CF4-47FA-814E-22C2E6C1996A}" type="datetimeFigureOut">
              <a:rPr lang="it-IT" smtClean="0"/>
              <a:pPr/>
              <a:t>20/02/2015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FFE8-4B77-4B13-A3C3-3F454B219BC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0791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8B07-9CF4-47FA-814E-22C2E6C1996A}" type="datetimeFigureOut">
              <a:rPr lang="it-IT" smtClean="0"/>
              <a:pPr/>
              <a:t>20/02/2015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FFE8-4B77-4B13-A3C3-3F454B219BC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6741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8B07-9CF4-47FA-814E-22C2E6C1996A}" type="datetimeFigureOut">
              <a:rPr lang="it-IT" smtClean="0"/>
              <a:pPr/>
              <a:t>20/02/2015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FFE8-4B77-4B13-A3C3-3F454B219BC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2273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8B07-9CF4-47FA-814E-22C2E6C1996A}" type="datetimeFigureOut">
              <a:rPr lang="it-IT" smtClean="0"/>
              <a:pPr/>
              <a:t>20/02/2015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FFE8-4B77-4B13-A3C3-3F454B219BC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18961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8B07-9CF4-47FA-814E-22C2E6C1996A}" type="datetimeFigureOut">
              <a:rPr lang="it-IT" smtClean="0"/>
              <a:pPr/>
              <a:t>20/02/2015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FFE8-4B77-4B13-A3C3-3F454B219BC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54614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8B07-9CF4-47FA-814E-22C2E6C1996A}" type="datetimeFigureOut">
              <a:rPr lang="it-IT" smtClean="0"/>
              <a:pPr/>
              <a:t>20/02/2015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FFE8-4B77-4B13-A3C3-3F454B219BC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70418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8B07-9CF4-47FA-814E-22C2E6C1996A}" type="datetimeFigureOut">
              <a:rPr lang="it-IT" smtClean="0"/>
              <a:pPr/>
              <a:t>20/02/2015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FFE8-4B77-4B13-A3C3-3F454B219BC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5702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8B07-9CF4-47FA-814E-22C2E6C1996A}" type="datetimeFigureOut">
              <a:rPr lang="it-IT" smtClean="0"/>
              <a:pPr/>
              <a:t>20/02/2015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FFE8-4B77-4B13-A3C3-3F454B219BC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76801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8B07-9CF4-47FA-814E-22C2E6C1996A}" type="datetimeFigureOut">
              <a:rPr lang="it-IT" smtClean="0"/>
              <a:pPr/>
              <a:t>20/02/2015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FFE8-4B77-4B13-A3C3-3F454B219BC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9720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8B07-9CF4-47FA-814E-22C2E6C1996A}" type="datetimeFigureOut">
              <a:rPr lang="it-IT" smtClean="0"/>
              <a:pPr/>
              <a:t>20/02/2015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FFE8-4B77-4B13-A3C3-3F454B219BC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69283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C8B07-9CF4-47FA-814E-22C2E6C1996A}" type="datetimeFigureOut">
              <a:rPr lang="it-IT" smtClean="0"/>
              <a:pPr/>
              <a:t>20/02/2015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5FFE8-4B77-4B13-A3C3-3F454B219BC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4804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2808312"/>
          </a:xfrm>
        </p:spPr>
        <p:txBody>
          <a:bodyPr/>
          <a:lstStyle/>
          <a:p>
            <a:r>
              <a:rPr lang="it-IT" sz="4000" dirty="0" smtClean="0"/>
              <a:t>Diocesi di Sessa Aurunca</a:t>
            </a:r>
            <a:br>
              <a:rPr lang="it-IT" sz="4000" dirty="0" smtClean="0"/>
            </a:br>
            <a:r>
              <a:rPr lang="it-IT" sz="4000" dirty="0" smtClean="0"/>
              <a:t>Centro Studi «Tommaso Moro»</a:t>
            </a:r>
            <a:br>
              <a:rPr lang="it-IT" sz="4000" dirty="0" smtClean="0"/>
            </a:br>
            <a:r>
              <a:rPr lang="it-IT" sz="4000" dirty="0"/>
              <a:t/>
            </a:r>
            <a:br>
              <a:rPr lang="it-IT" sz="4000" dirty="0"/>
            </a:br>
            <a:r>
              <a:rPr lang="it-IT" sz="4000" dirty="0" smtClean="0"/>
              <a:t>- </a:t>
            </a:r>
            <a:r>
              <a:rPr lang="it-IT" dirty="0" smtClean="0"/>
              <a:t>PRENDERSI CURA DEL MONDO -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59632" y="414908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it-IT" i="1" dirty="0" smtClean="0">
                <a:solidFill>
                  <a:schemeClr val="tx1"/>
                </a:solidFill>
              </a:rPr>
              <a:t>Francesco Vespasiano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Prof. di Sociologia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Università del Sannio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8 </a:t>
            </a:r>
            <a:r>
              <a:rPr lang="it-IT" smtClean="0">
                <a:solidFill>
                  <a:schemeClr val="tx1"/>
                </a:solidFill>
              </a:rPr>
              <a:t>febbraio </a:t>
            </a:r>
            <a:r>
              <a:rPr lang="it-IT" smtClean="0">
                <a:solidFill>
                  <a:schemeClr val="tx1"/>
                </a:solidFill>
              </a:rPr>
              <a:t>2015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5047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635896" y="260648"/>
            <a:ext cx="5110336" cy="578495"/>
          </a:xfrm>
        </p:spPr>
        <p:txBody>
          <a:bodyPr>
            <a:normAutofit fontScale="90000"/>
          </a:bodyPr>
          <a:lstStyle/>
          <a:p>
            <a:r>
              <a:rPr lang="it-IT" sz="3600" dirty="0">
                <a:solidFill>
                  <a:prstClr val="black"/>
                </a:solidFill>
              </a:rPr>
              <a:t>Vie di uscita: </a:t>
            </a:r>
            <a:r>
              <a:rPr lang="it-IT" sz="3600" dirty="0" smtClean="0">
                <a:solidFill>
                  <a:prstClr val="black"/>
                </a:solidFill>
              </a:rPr>
              <a:t>la Resilienza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1484784"/>
            <a:ext cx="6400800" cy="4154016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it-IT" i="1" dirty="0" smtClean="0">
                <a:solidFill>
                  <a:schemeClr val="tx1"/>
                </a:solidFill>
              </a:rPr>
              <a:t>Una visione sistemica: </a:t>
            </a:r>
          </a:p>
          <a:p>
            <a:pPr algn="l"/>
            <a:endParaRPr lang="it-IT" i="1" dirty="0" smtClean="0">
              <a:solidFill>
                <a:schemeClr val="tx1"/>
              </a:solidFill>
            </a:endParaRPr>
          </a:p>
          <a:p>
            <a:pPr algn="just"/>
            <a:r>
              <a:rPr lang="it-IT" dirty="0" smtClean="0">
                <a:solidFill>
                  <a:schemeClr val="tx1"/>
                </a:solidFill>
              </a:rPr>
              <a:t>«… noi umani sopravviviamo, e viviamo, grazie alle profonde, intime connessioni che ci assicurano a quanti ci circondano, a quelli che sono venuti prima di noi e a tutti quelli che sono stati, e che potevano essere, importanti nella nostra vita.</a:t>
            </a:r>
          </a:p>
          <a:p>
            <a:pPr algn="just"/>
            <a:r>
              <a:rPr lang="it-IT" dirty="0" smtClean="0">
                <a:solidFill>
                  <a:schemeClr val="tx1"/>
                </a:solidFill>
              </a:rPr>
              <a:t>Di fronte alle avversità, la resilienza è alimentata e sostenuta dalla forza dei legami familiari, sociali, comunitari e culturali».</a:t>
            </a:r>
          </a:p>
          <a:p>
            <a:endParaRPr lang="it-IT" dirty="0" smtClean="0">
              <a:solidFill>
                <a:schemeClr val="tx1"/>
              </a:solidFill>
            </a:endParaRPr>
          </a:p>
          <a:p>
            <a:pPr algn="r"/>
            <a:r>
              <a:rPr lang="it-IT" dirty="0" smtClean="0">
                <a:solidFill>
                  <a:schemeClr val="tx1"/>
                </a:solidFill>
              </a:rPr>
              <a:t>(</a:t>
            </a:r>
            <a:r>
              <a:rPr lang="it-IT" dirty="0" err="1" smtClean="0">
                <a:solidFill>
                  <a:schemeClr val="tx1"/>
                </a:solidFill>
              </a:rPr>
              <a:t>Walsh</a:t>
            </a:r>
            <a:r>
              <a:rPr lang="it-IT" dirty="0" smtClean="0">
                <a:solidFill>
                  <a:schemeClr val="tx1"/>
                </a:solidFill>
              </a:rPr>
              <a:t> F., 2008, La resilienza familiare, pp. XIV-XV)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3594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83768" y="188640"/>
            <a:ext cx="6048672" cy="65050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Cos’è la resilienza sociale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1196752"/>
            <a:ext cx="7848872" cy="5040560"/>
          </a:xfrm>
        </p:spPr>
        <p:txBody>
          <a:bodyPr>
            <a:normAutofit lnSpcReduction="10000"/>
          </a:bodyPr>
          <a:lstStyle/>
          <a:p>
            <a:pPr algn="l"/>
            <a:r>
              <a:rPr lang="it-IT" dirty="0" smtClean="0">
                <a:solidFill>
                  <a:schemeClr val="tx1"/>
                </a:solidFill>
              </a:rPr>
              <a:t>1. Sistemi di credenze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</a:rPr>
              <a:t>Significazione delle situazioni avverse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</a:rPr>
              <a:t>Atteggiamento positivo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</a:rPr>
              <a:t>Trascendenza e spiritualità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2. Strutture organizzative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it-IT" sz="2000" dirty="0" smtClean="0">
                <a:solidFill>
                  <a:schemeClr val="tx1"/>
                </a:solidFill>
              </a:rPr>
              <a:t>Flessibilità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it-IT" sz="2000" dirty="0" smtClean="0">
                <a:solidFill>
                  <a:schemeClr val="tx1"/>
                </a:solidFill>
              </a:rPr>
              <a:t>Coesione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it-IT" sz="2000" dirty="0" smtClean="0">
                <a:solidFill>
                  <a:schemeClr val="tx1"/>
                </a:solidFill>
              </a:rPr>
              <a:t>Presenza di risorse sociali ed economiche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3. Processi comunicativi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it-IT" sz="2000" dirty="0" smtClean="0">
                <a:solidFill>
                  <a:schemeClr val="tx1"/>
                </a:solidFill>
              </a:rPr>
              <a:t>Chiarezza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it-IT" sz="2000" dirty="0" smtClean="0">
                <a:solidFill>
                  <a:schemeClr val="tx1"/>
                </a:solidFill>
              </a:rPr>
              <a:t>Espressione libera delle emozioni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it-IT" sz="2000" dirty="0" smtClean="0">
                <a:solidFill>
                  <a:schemeClr val="tx1"/>
                </a:solidFill>
              </a:rPr>
              <a:t>Strategie collaborative di risoluzione dei problemi</a:t>
            </a:r>
            <a:endParaRPr lang="it-IT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4980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9632" y="188640"/>
            <a:ext cx="7772400" cy="938535"/>
          </a:xfrm>
        </p:spPr>
        <p:txBody>
          <a:bodyPr/>
          <a:lstStyle/>
          <a:p>
            <a:r>
              <a:rPr lang="it-IT" dirty="0">
                <a:solidFill>
                  <a:prstClr val="black"/>
                </a:solidFill>
              </a:rPr>
              <a:t>Vie di uscita: </a:t>
            </a:r>
            <a:r>
              <a:rPr lang="it-IT" dirty="0" smtClean="0">
                <a:solidFill>
                  <a:prstClr val="black"/>
                </a:solidFill>
              </a:rPr>
              <a:t>Ripensare il sapere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556792"/>
            <a:ext cx="7848872" cy="4752528"/>
          </a:xfrm>
        </p:spPr>
        <p:txBody>
          <a:bodyPr/>
          <a:lstStyle/>
          <a:p>
            <a:pPr algn="just"/>
            <a:r>
              <a:rPr lang="it-IT" dirty="0" smtClean="0">
                <a:solidFill>
                  <a:schemeClr val="tx1"/>
                </a:solidFill>
              </a:rPr>
              <a:t>«La chimera del dominio totale del mondo, incoraggiata dai prodigiosi sviluppi delle scienze e delle tecniche, si scontra oggi con la presa di coscienza della nostra dipendenza nei confronti della biosfera e con la nostra presa di coscienza dei poteri distruttivi della tecno-scienza nei confronti dell’umanità stessa».</a:t>
            </a:r>
          </a:p>
          <a:p>
            <a:endParaRPr lang="it-IT" sz="2400" dirty="0" smtClean="0">
              <a:solidFill>
                <a:schemeClr val="tx1"/>
              </a:solidFill>
            </a:endParaRPr>
          </a:p>
          <a:p>
            <a:r>
              <a:rPr lang="it-IT" sz="2400" dirty="0" smtClean="0">
                <a:solidFill>
                  <a:schemeClr val="tx1"/>
                </a:solidFill>
              </a:rPr>
              <a:t>(</a:t>
            </a:r>
            <a:r>
              <a:rPr lang="it-IT" sz="2400" dirty="0" err="1" smtClean="0">
                <a:solidFill>
                  <a:schemeClr val="tx1"/>
                </a:solidFill>
              </a:rPr>
              <a:t>Morin</a:t>
            </a:r>
            <a:r>
              <a:rPr lang="it-IT" sz="2400" dirty="0" smtClean="0">
                <a:solidFill>
                  <a:schemeClr val="tx1"/>
                </a:solidFill>
              </a:rPr>
              <a:t> E., 2011, La via. Per l’avvenire dell’umanità, p. 71)</a:t>
            </a: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9034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9632" y="188640"/>
            <a:ext cx="7772400" cy="1082551"/>
          </a:xfrm>
        </p:spPr>
        <p:txBody>
          <a:bodyPr/>
          <a:lstStyle/>
          <a:p>
            <a:r>
              <a:rPr lang="it-IT" dirty="0">
                <a:solidFill>
                  <a:prstClr val="black"/>
                </a:solidFill>
              </a:rPr>
              <a:t>Vie di uscita: Ripensare il sapere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99592" y="1484784"/>
            <a:ext cx="7664896" cy="460851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>
                <a:solidFill>
                  <a:schemeClr val="tx1"/>
                </a:solidFill>
              </a:rPr>
              <a:t>«Homo sapiens non deve più cercare di dominare la Terra, ma deve cercare di averne cura e di organizzarla. Ora siamo arrivati a un punto nel quale l’organizzazione disgiuntiva della conoscenza scientifica e tecnica produce conoscenze parcellizzate e separate […] da qui deriva il paradosso di una conoscenza che produce più cecità che lucidità.</a:t>
            </a:r>
          </a:p>
          <a:p>
            <a:pPr algn="just"/>
            <a:r>
              <a:rPr lang="it-IT" dirty="0" smtClean="0">
                <a:solidFill>
                  <a:schemeClr val="tx1"/>
                </a:solidFill>
              </a:rPr>
              <a:t>Una riforma del pensiero, inseparabile da una riforma dell’educazione […] ci porterebbe a riconoscerci come figli della Terra, figli della Vita, figli del Cosmo.»</a:t>
            </a:r>
          </a:p>
          <a:p>
            <a:pPr algn="r"/>
            <a:endParaRPr lang="it-IT" dirty="0" smtClean="0">
              <a:solidFill>
                <a:schemeClr val="tx1"/>
              </a:solidFill>
            </a:endParaRPr>
          </a:p>
          <a:p>
            <a:pPr algn="r"/>
            <a:r>
              <a:rPr lang="it-IT" dirty="0" smtClean="0">
                <a:solidFill>
                  <a:schemeClr val="tx1"/>
                </a:solidFill>
              </a:rPr>
              <a:t>(</a:t>
            </a:r>
            <a:r>
              <a:rPr lang="it-IT" dirty="0" err="1" smtClean="0">
                <a:solidFill>
                  <a:schemeClr val="tx1"/>
                </a:solidFill>
              </a:rPr>
              <a:t>Morin</a:t>
            </a:r>
            <a:r>
              <a:rPr lang="it-IT" dirty="0" smtClean="0">
                <a:solidFill>
                  <a:schemeClr val="tx1"/>
                </a:solidFill>
              </a:rPr>
              <a:t> 2011: 71)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8454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3166120" cy="1296143"/>
          </a:xfrm>
        </p:spPr>
        <p:txBody>
          <a:bodyPr/>
          <a:lstStyle/>
          <a:p>
            <a:r>
              <a:rPr lang="it-IT" dirty="0" smtClean="0"/>
              <a:t>Premessa_2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916832"/>
            <a:ext cx="7848872" cy="3721968"/>
          </a:xfrm>
        </p:spPr>
        <p:txBody>
          <a:bodyPr>
            <a:normAutofit fontScale="92500"/>
          </a:bodyPr>
          <a:lstStyle/>
          <a:p>
            <a:pPr algn="l"/>
            <a:r>
              <a:rPr lang="it-IT" i="1" dirty="0" smtClean="0">
                <a:solidFill>
                  <a:schemeClr val="tx1"/>
                </a:solidFill>
              </a:rPr>
              <a:t>L’assenza di confini</a:t>
            </a:r>
          </a:p>
          <a:p>
            <a:pPr algn="just"/>
            <a:r>
              <a:rPr lang="it-IT" dirty="0" smtClean="0">
                <a:solidFill>
                  <a:schemeClr val="tx1"/>
                </a:solidFill>
              </a:rPr>
              <a:t>Si traduce nella perdita dei punti di riferimento e delle certezze consolidate, ovvero: «in un sentimento diffuso di insicurezza e di impotenza, che riducono l’individuo a puro </a:t>
            </a:r>
            <a:r>
              <a:rPr lang="it-IT" i="1" dirty="0" smtClean="0">
                <a:solidFill>
                  <a:schemeClr val="tx1"/>
                </a:solidFill>
              </a:rPr>
              <a:t>spettatore</a:t>
            </a:r>
            <a:r>
              <a:rPr lang="it-IT" dirty="0" smtClean="0">
                <a:solidFill>
                  <a:schemeClr val="tx1"/>
                </a:solidFill>
              </a:rPr>
              <a:t> passivo di eventi»</a:t>
            </a:r>
          </a:p>
          <a:p>
            <a:pPr algn="r"/>
            <a:r>
              <a:rPr lang="it-IT" dirty="0" smtClean="0">
                <a:solidFill>
                  <a:schemeClr val="tx1"/>
                </a:solidFill>
              </a:rPr>
              <a:t>(Pulcini 2009: 77)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2869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3456384" cy="1470025"/>
          </a:xfrm>
        </p:spPr>
        <p:txBody>
          <a:bodyPr/>
          <a:lstStyle/>
          <a:p>
            <a:r>
              <a:rPr lang="it-IT" dirty="0" smtClean="0">
                <a:solidFill>
                  <a:prstClr val="black"/>
                </a:solidFill>
              </a:rPr>
              <a:t>Premessa_3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088832" cy="357795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it-IT" i="1" dirty="0" smtClean="0">
                <a:solidFill>
                  <a:schemeClr val="tx1"/>
                </a:solidFill>
              </a:rPr>
              <a:t>La perdita del limite</a:t>
            </a:r>
          </a:p>
          <a:p>
            <a:pPr algn="just"/>
            <a:r>
              <a:rPr lang="it-IT" dirty="0">
                <a:solidFill>
                  <a:schemeClr val="tx1"/>
                </a:solidFill>
              </a:rPr>
              <a:t>s</a:t>
            </a:r>
            <a:r>
              <a:rPr lang="it-IT" dirty="0" smtClean="0">
                <a:solidFill>
                  <a:schemeClr val="tx1"/>
                </a:solidFill>
              </a:rPr>
              <a:t>i biforca in due traiettorie diverse ma convergenti:</a:t>
            </a:r>
          </a:p>
          <a:p>
            <a:pPr algn="just"/>
            <a:r>
              <a:rPr lang="it-IT" dirty="0" smtClean="0">
                <a:solidFill>
                  <a:schemeClr val="tx1"/>
                </a:solidFill>
              </a:rPr>
              <a:t>- da un lato, nello spaesamento di fronte all’eccesso di possibilità aperte dalla globalizzazione del mercato;</a:t>
            </a:r>
          </a:p>
          <a:p>
            <a:pPr algn="just"/>
            <a:r>
              <a:rPr lang="it-IT" dirty="0" smtClean="0">
                <a:solidFill>
                  <a:schemeClr val="tx1"/>
                </a:solidFill>
              </a:rPr>
              <a:t>- dall’altro, nella piena estrinsecazione della </a:t>
            </a:r>
            <a:r>
              <a:rPr lang="it-IT" i="1" dirty="0" smtClean="0">
                <a:solidFill>
                  <a:schemeClr val="tx1"/>
                </a:solidFill>
              </a:rPr>
              <a:t>hybris</a:t>
            </a:r>
            <a:r>
              <a:rPr lang="it-IT" dirty="0" smtClean="0">
                <a:solidFill>
                  <a:schemeClr val="tx1"/>
                </a:solidFill>
              </a:rPr>
              <a:t> prometeica, alimentata da una tecnica resasi autonoma da ogni scopo.</a:t>
            </a:r>
          </a:p>
          <a:p>
            <a:pPr algn="r"/>
            <a:r>
              <a:rPr lang="it-IT" dirty="0" smtClean="0">
                <a:solidFill>
                  <a:schemeClr val="tx1"/>
                </a:solidFill>
              </a:rPr>
              <a:t>(Pulcini 2009: 77-78)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5004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4102224" cy="1152127"/>
          </a:xfrm>
        </p:spPr>
        <p:txBody>
          <a:bodyPr/>
          <a:lstStyle/>
          <a:p>
            <a:r>
              <a:rPr lang="it-IT" dirty="0" smtClean="0">
                <a:solidFill>
                  <a:prstClr val="black"/>
                </a:solidFill>
              </a:rPr>
              <a:t>Conseguenza_1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1600" y="1700808"/>
            <a:ext cx="6800800" cy="393799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>
                <a:solidFill>
                  <a:schemeClr val="tx1"/>
                </a:solidFill>
              </a:rPr>
              <a:t>«Il rapporto parassitario con le cose viene così totalmente a inghiottire lo spazio della relazione con l’altro, sempre più ridotta a rapporto puramente mimetico, nel quale l’altro assume il ruolo fantasmatico del modello-rivale da imitare e/o da superare nella corsa coattiva al possesso di tutto ciò che è possibile consumare.</a:t>
            </a:r>
          </a:p>
          <a:p>
            <a:pPr algn="r"/>
            <a:r>
              <a:rPr lang="it-IT" dirty="0" smtClean="0">
                <a:solidFill>
                  <a:schemeClr val="tx1"/>
                </a:solidFill>
              </a:rPr>
              <a:t>(Pulcini 2009:77)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2032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3670176" cy="650503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Conseguenza_2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3865984"/>
          </a:xfrm>
        </p:spPr>
        <p:txBody>
          <a:bodyPr>
            <a:normAutofit lnSpcReduction="10000"/>
          </a:bodyPr>
          <a:lstStyle/>
          <a:p>
            <a:pPr algn="r"/>
            <a:r>
              <a:rPr lang="it-IT" dirty="0" smtClean="0">
                <a:solidFill>
                  <a:schemeClr val="tx1"/>
                </a:solidFill>
              </a:rPr>
              <a:t>L’</a:t>
            </a:r>
            <a:r>
              <a:rPr lang="it-IT" i="1" dirty="0" smtClean="0">
                <a:solidFill>
                  <a:schemeClr val="tx1"/>
                </a:solidFill>
              </a:rPr>
              <a:t>homo creator</a:t>
            </a:r>
            <a:r>
              <a:rPr lang="it-IT" dirty="0" smtClean="0">
                <a:solidFill>
                  <a:schemeClr val="tx1"/>
                </a:solidFill>
              </a:rPr>
              <a:t>, che ha smarrito il proprio senso e il proprio senso e il proprio </a:t>
            </a:r>
            <a:r>
              <a:rPr lang="it-IT" i="1" dirty="0" err="1" smtClean="0">
                <a:solidFill>
                  <a:schemeClr val="tx1"/>
                </a:solidFill>
              </a:rPr>
              <a:t>telos</a:t>
            </a:r>
            <a:r>
              <a:rPr lang="it-IT" dirty="0" smtClean="0">
                <a:solidFill>
                  <a:schemeClr val="tx1"/>
                </a:solidFill>
              </a:rPr>
              <a:t> e che risponde alla logica puramente immanente dell’imperativo tecnologico, si mostra indifferente ai destini dell’umanità e del mondo. </a:t>
            </a:r>
          </a:p>
          <a:p>
            <a:pPr algn="r"/>
            <a:r>
              <a:rPr lang="it-IT" dirty="0" smtClean="0">
                <a:solidFill>
                  <a:schemeClr val="tx1"/>
                </a:solidFill>
              </a:rPr>
              <a:t>(Pulcini 2009: 78)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2812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699792" y="332656"/>
            <a:ext cx="6190456" cy="866527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Vie di uscita: l’Apocalisse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340768"/>
            <a:ext cx="8280920" cy="511256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sz="4000" dirty="0">
                <a:solidFill>
                  <a:prstClr val="black"/>
                </a:solidFill>
                <a:ea typeface="+mj-ea"/>
                <a:cs typeface="+mj-cs"/>
              </a:rPr>
              <a:t>«Quando una civiltà ha raggiunto il suo massimo splendore sente, nello stesso tempo, il bisogno di recuperare le sue radici, di ritornare </a:t>
            </a:r>
            <a:r>
              <a:rPr lang="it-IT" sz="4000" i="1" dirty="0">
                <a:solidFill>
                  <a:prstClr val="black"/>
                </a:solidFill>
                <a:ea typeface="+mj-ea"/>
                <a:cs typeface="+mj-cs"/>
              </a:rPr>
              <a:t>cultura</a:t>
            </a:r>
            <a:r>
              <a:rPr lang="it-IT" sz="4000" dirty="0">
                <a:solidFill>
                  <a:prstClr val="black"/>
                </a:solidFill>
                <a:ea typeface="+mj-ea"/>
                <a:cs typeface="+mj-cs"/>
              </a:rPr>
              <a:t>».</a:t>
            </a:r>
            <a:br>
              <a:rPr lang="it-IT" sz="40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it-IT" sz="4000" dirty="0">
                <a:solidFill>
                  <a:prstClr val="black"/>
                </a:solidFill>
                <a:ea typeface="+mj-ea"/>
                <a:cs typeface="+mj-cs"/>
              </a:rPr>
              <a:t>Per </a:t>
            </a:r>
            <a:r>
              <a:rPr lang="it-IT" sz="4000" i="1" dirty="0">
                <a:solidFill>
                  <a:prstClr val="black"/>
                </a:solidFill>
                <a:ea typeface="+mj-ea"/>
                <a:cs typeface="+mj-cs"/>
              </a:rPr>
              <a:t>civiltà</a:t>
            </a:r>
            <a:r>
              <a:rPr lang="it-IT" sz="4000" dirty="0">
                <a:solidFill>
                  <a:prstClr val="black"/>
                </a:solidFill>
                <a:ea typeface="+mj-ea"/>
                <a:cs typeface="+mj-cs"/>
              </a:rPr>
              <a:t>, Maffesoli intende «il </a:t>
            </a:r>
            <a:r>
              <a:rPr lang="it-IT" sz="4000" dirty="0" smtClean="0">
                <a:solidFill>
                  <a:prstClr val="black"/>
                </a:solidFill>
                <a:ea typeface="+mj-ea"/>
                <a:cs typeface="+mj-cs"/>
              </a:rPr>
              <a:t>modo di sprecare o meglio di dilapidare il tesoro culturale»; per cultura, intende «il fondo che garantisce la vita sociale permettendo che, al di là di ogni vicissitudine quotidiana, perduri l’essere insieme originario ed essenziale».</a:t>
            </a:r>
          </a:p>
          <a:p>
            <a:endParaRPr lang="it-IT" sz="40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r>
              <a:rPr lang="it-IT" sz="2600" dirty="0" smtClean="0">
                <a:solidFill>
                  <a:prstClr val="black"/>
                </a:solidFill>
                <a:ea typeface="+mj-ea"/>
                <a:cs typeface="+mj-cs"/>
              </a:rPr>
              <a:t>(Maffesoli M., 2009, Apocalisse. Rivelazioni sulla socialità postmoderna, p. 21)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24234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136366" y="267119"/>
            <a:ext cx="4750296" cy="578495"/>
          </a:xfrm>
        </p:spPr>
        <p:txBody>
          <a:bodyPr>
            <a:normAutofit fontScale="90000"/>
          </a:bodyPr>
          <a:lstStyle/>
          <a:p>
            <a:r>
              <a:rPr lang="it-IT" sz="4000" dirty="0">
                <a:solidFill>
                  <a:prstClr val="black"/>
                </a:solidFill>
              </a:rPr>
              <a:t>Vie di uscita: l’Apocalisse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992888" cy="422602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>
                <a:solidFill>
                  <a:schemeClr val="tx1"/>
                </a:solidFill>
              </a:rPr>
              <a:t>Il recupero della cultura viene reso possibile grazie alla permanenza di una </a:t>
            </a:r>
            <a:r>
              <a:rPr lang="it-IT" i="1" dirty="0" smtClean="0">
                <a:solidFill>
                  <a:schemeClr val="tx1"/>
                </a:solidFill>
              </a:rPr>
              <a:t>vitalità sociale sotterranea</a:t>
            </a:r>
            <a:r>
              <a:rPr lang="it-IT" dirty="0" smtClean="0">
                <a:solidFill>
                  <a:schemeClr val="tx1"/>
                </a:solidFill>
              </a:rPr>
              <a:t>; si tratta di «una vitalità rinnovata», un «surplus di vita» che determina ciò che veramente e profondamente è </a:t>
            </a:r>
            <a:r>
              <a:rPr lang="it-IT" i="1" dirty="0" err="1" smtClean="0">
                <a:solidFill>
                  <a:schemeClr val="tx1"/>
                </a:solidFill>
              </a:rPr>
              <a:t>societale</a:t>
            </a:r>
            <a:r>
              <a:rPr lang="it-IT" dirty="0" smtClean="0">
                <a:solidFill>
                  <a:schemeClr val="tx1"/>
                </a:solidFill>
              </a:rPr>
              <a:t>, che non può essere identificato come «il semplice sociale che aveva come motivo dominante la razionalità e per espressione la politica e l’economia, bensì un’altra maniera di essere insieme, in cui l’immaginario, l’onirico e il ludico occupano un posto fondamentale».</a:t>
            </a:r>
          </a:p>
          <a:p>
            <a:endParaRPr lang="it-IT" dirty="0" smtClean="0"/>
          </a:p>
          <a:p>
            <a:pPr algn="r"/>
            <a:r>
              <a:rPr lang="it-IT" sz="2800" dirty="0" smtClean="0">
                <a:solidFill>
                  <a:schemeClr val="tx1"/>
                </a:solidFill>
              </a:rPr>
              <a:t>(Maffesoli 2009: 27)</a:t>
            </a:r>
            <a:endParaRPr lang="it-IT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310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779912" y="260648"/>
            <a:ext cx="5038328" cy="578495"/>
          </a:xfrm>
        </p:spPr>
        <p:txBody>
          <a:bodyPr>
            <a:normAutofit fontScale="90000"/>
          </a:bodyPr>
          <a:lstStyle/>
          <a:p>
            <a:r>
              <a:rPr lang="it-IT" sz="4000" dirty="0">
                <a:solidFill>
                  <a:prstClr val="black"/>
                </a:solidFill>
              </a:rPr>
              <a:t>Vie di uscita: l’Apocalisse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412776"/>
            <a:ext cx="7848872" cy="475252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it-IT" dirty="0" smtClean="0">
                <a:solidFill>
                  <a:schemeClr val="tx1"/>
                </a:solidFill>
              </a:rPr>
              <a:t>La stessa dinamica sociale che esalta le «differenze, le diverse forme di localismo, le superficialità culturali e linguistiche, le rivendicazioni etniche [C. </a:t>
            </a:r>
            <a:r>
              <a:rPr lang="it-IT" dirty="0" err="1" smtClean="0">
                <a:solidFill>
                  <a:schemeClr val="tx1"/>
                </a:solidFill>
              </a:rPr>
              <a:t>Geertz</a:t>
            </a:r>
            <a:r>
              <a:rPr lang="it-IT" dirty="0" smtClean="0">
                <a:solidFill>
                  <a:schemeClr val="tx1"/>
                </a:solidFill>
              </a:rPr>
              <a:t>], sessuali o religiose. Le molteplici aggregazioni intorno a un’origine comune, reale o mitica che sia», sta mostrando i reali processi  di ricomposizione delle nuove </a:t>
            </a:r>
            <a:r>
              <a:rPr lang="it-IT" i="1" dirty="0" smtClean="0">
                <a:solidFill>
                  <a:schemeClr val="tx1"/>
                </a:solidFill>
              </a:rPr>
              <a:t>tribù sociali</a:t>
            </a:r>
            <a:r>
              <a:rPr lang="it-IT" dirty="0" smtClean="0">
                <a:solidFill>
                  <a:schemeClr val="tx1"/>
                </a:solidFill>
              </a:rPr>
              <a:t>, che stanno utilizzando forme antiche di solidarietà quotidiane e reti telematiche, costruendo un meccanismo sinergico tra l’arcaico e lo sviluppo tecnologico.</a:t>
            </a:r>
          </a:p>
          <a:p>
            <a:pPr lvl="0" algn="r"/>
            <a:endParaRPr lang="it-IT" sz="3100" dirty="0" smtClean="0">
              <a:solidFill>
                <a:prstClr val="black"/>
              </a:solidFill>
            </a:endParaRPr>
          </a:p>
          <a:p>
            <a:pPr lvl="0" algn="r"/>
            <a:r>
              <a:rPr lang="it-IT" sz="3100" dirty="0" smtClean="0">
                <a:solidFill>
                  <a:prstClr val="black"/>
                </a:solidFill>
              </a:rPr>
              <a:t>(</a:t>
            </a:r>
            <a:r>
              <a:rPr lang="it-IT" sz="3100" dirty="0">
                <a:solidFill>
                  <a:prstClr val="black"/>
                </a:solidFill>
              </a:rPr>
              <a:t>Maffesoli 2009: </a:t>
            </a:r>
            <a:r>
              <a:rPr lang="it-IT" sz="3100" dirty="0" smtClean="0">
                <a:solidFill>
                  <a:prstClr val="black"/>
                </a:solidFill>
              </a:rPr>
              <a:t>39)</a:t>
            </a:r>
            <a:endParaRPr lang="it-IT" sz="3100" dirty="0">
              <a:solidFill>
                <a:prstClr val="black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233832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419872" y="260648"/>
            <a:ext cx="5470376" cy="866527"/>
          </a:xfrm>
        </p:spPr>
        <p:txBody>
          <a:bodyPr/>
          <a:lstStyle/>
          <a:p>
            <a:r>
              <a:rPr lang="it-IT" sz="3600" dirty="0">
                <a:solidFill>
                  <a:prstClr val="black"/>
                </a:solidFill>
              </a:rPr>
              <a:t>Vie di uscita: </a:t>
            </a:r>
            <a:r>
              <a:rPr lang="it-IT" sz="3600" dirty="0" smtClean="0">
                <a:solidFill>
                  <a:prstClr val="black"/>
                </a:solidFill>
              </a:rPr>
              <a:t>l’Intelligenza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43608" y="1556792"/>
            <a:ext cx="7488832" cy="4586064"/>
          </a:xfrm>
        </p:spPr>
        <p:txBody>
          <a:bodyPr>
            <a:normAutofit fontScale="92500"/>
          </a:bodyPr>
          <a:lstStyle/>
          <a:p>
            <a:pPr algn="just"/>
            <a:r>
              <a:rPr lang="it-IT" dirty="0" smtClean="0">
                <a:solidFill>
                  <a:schemeClr val="tx1"/>
                </a:solidFill>
              </a:rPr>
              <a:t>«È un errore pensare che gli uomini siano uniti da elementi affettivi. I nostri affetti ci dividono.</a:t>
            </a:r>
          </a:p>
          <a:p>
            <a:pPr algn="just"/>
            <a:r>
              <a:rPr lang="it-IT" dirty="0" smtClean="0">
                <a:solidFill>
                  <a:schemeClr val="tx1"/>
                </a:solidFill>
              </a:rPr>
              <a:t>Noi amiamo il nostro localismo, i nostri costumi, le nostre lingue.</a:t>
            </a:r>
          </a:p>
          <a:p>
            <a:pPr algn="just"/>
            <a:r>
              <a:rPr lang="it-IT" dirty="0" smtClean="0">
                <a:solidFill>
                  <a:schemeClr val="tx1"/>
                </a:solidFill>
              </a:rPr>
              <a:t>È l’intelligenza a unire l’umanità, permettendoci di entrare in empatia con altri tempi, altri luoghi, altre tradizioni».</a:t>
            </a:r>
          </a:p>
          <a:p>
            <a:pPr algn="just"/>
            <a:endParaRPr lang="it-IT" sz="2400" dirty="0" smtClean="0"/>
          </a:p>
          <a:p>
            <a:pPr algn="r"/>
            <a:r>
              <a:rPr lang="it-IT" sz="2400" dirty="0" smtClean="0">
                <a:solidFill>
                  <a:schemeClr val="tx1"/>
                </a:solidFill>
              </a:rPr>
              <a:t>(</a:t>
            </a:r>
            <a:r>
              <a:rPr lang="it-IT" sz="2400" dirty="0" err="1" smtClean="0">
                <a:solidFill>
                  <a:schemeClr val="tx1"/>
                </a:solidFill>
              </a:rPr>
              <a:t>Erskine</a:t>
            </a:r>
            <a:r>
              <a:rPr lang="it-IT" sz="2400" dirty="0" smtClean="0">
                <a:solidFill>
                  <a:schemeClr val="tx1"/>
                </a:solidFill>
              </a:rPr>
              <a:t> J., </a:t>
            </a:r>
            <a:r>
              <a:rPr lang="it-IT" sz="2400" i="1" dirty="0" smtClean="0">
                <a:solidFill>
                  <a:schemeClr val="tx1"/>
                </a:solidFill>
              </a:rPr>
              <a:t>L’obbligo morale di essere intelligenti</a:t>
            </a:r>
            <a:r>
              <a:rPr lang="it-IT" sz="2400" dirty="0" smtClean="0">
                <a:solidFill>
                  <a:schemeClr val="tx1"/>
                </a:solidFill>
              </a:rPr>
              <a:t>, 1915)</a:t>
            </a: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19911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832</Words>
  <Application>Microsoft Office PowerPoint</Application>
  <PresentationFormat>Presentazione su schermo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Diocesi di Sessa Aurunca Centro Studi «Tommaso Moro»  - PRENDERSI CURA DEL MONDO -</vt:lpstr>
      <vt:lpstr>Premessa_2</vt:lpstr>
      <vt:lpstr>Premessa_3</vt:lpstr>
      <vt:lpstr>Conseguenza_1</vt:lpstr>
      <vt:lpstr>Conseguenza_2</vt:lpstr>
      <vt:lpstr>Vie di uscita: l’Apocalisse </vt:lpstr>
      <vt:lpstr>Vie di uscita: l’Apocalisse</vt:lpstr>
      <vt:lpstr>Vie di uscita: l’Apocalisse</vt:lpstr>
      <vt:lpstr>Vie di uscita: l’Intelligenza</vt:lpstr>
      <vt:lpstr>Vie di uscita: la Resilienza</vt:lpstr>
      <vt:lpstr>Cos’è la resilienza sociale</vt:lpstr>
      <vt:lpstr>Vie di uscita: Ripensare il sapere</vt:lpstr>
      <vt:lpstr>Vie di uscita: Ripensare il sapere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Diocesi di Sessa Aurunca Centro Studi «Tommaso Moro»  - PRENDERSI CURA DEL MONDO -</dc:title>
  <dc:creator>rete biblio</dc:creator>
  <cp:lastModifiedBy>econ</cp:lastModifiedBy>
  <cp:revision>16</cp:revision>
  <dcterms:created xsi:type="dcterms:W3CDTF">2015-02-17T09:41:43Z</dcterms:created>
  <dcterms:modified xsi:type="dcterms:W3CDTF">2015-02-20T11:38:33Z</dcterms:modified>
</cp:coreProperties>
</file>